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8" r:id="rId4"/>
    <p:sldId id="276" r:id="rId5"/>
    <p:sldId id="277" r:id="rId6"/>
    <p:sldId id="279" r:id="rId7"/>
    <p:sldId id="280" r:id="rId8"/>
    <p:sldId id="282" r:id="rId9"/>
    <p:sldId id="281" r:id="rId10"/>
    <p:sldId id="264" r:id="rId11"/>
    <p:sldId id="261" r:id="rId12"/>
    <p:sldId id="262" r:id="rId13"/>
    <p:sldId id="265" r:id="rId14"/>
    <p:sldId id="283" r:id="rId15"/>
    <p:sldId id="284" r:id="rId16"/>
    <p:sldId id="275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l Llanderal, Emilio" userId="97020a8f-9ceb-41ed-a06b-b250f35d6b0c" providerId="ADAL" clId="{1CDE81CF-0689-4682-88A7-4F73AB50D7CA}"/>
    <pc:docChg chg="undo custSel delSld modSld">
      <pc:chgData name="Real Llanderal, Emilio" userId="97020a8f-9ceb-41ed-a06b-b250f35d6b0c" providerId="ADAL" clId="{1CDE81CF-0689-4682-88A7-4F73AB50D7CA}" dt="2026-06-11T15:26:03.232" v="16" actId="47"/>
      <pc:docMkLst>
        <pc:docMk/>
      </pc:docMkLst>
      <pc:sldChg chg="del">
        <pc:chgData name="Real Llanderal, Emilio" userId="97020a8f-9ceb-41ed-a06b-b250f35d6b0c" providerId="ADAL" clId="{1CDE81CF-0689-4682-88A7-4F73AB50D7CA}" dt="2026-06-11T15:25:58.816" v="11" actId="47"/>
        <pc:sldMkLst>
          <pc:docMk/>
          <pc:sldMk cId="2617731787" sldId="257"/>
        </pc:sldMkLst>
      </pc:sldChg>
      <pc:sldChg chg="del">
        <pc:chgData name="Real Llanderal, Emilio" userId="97020a8f-9ceb-41ed-a06b-b250f35d6b0c" providerId="ADAL" clId="{1CDE81CF-0689-4682-88A7-4F73AB50D7CA}" dt="2026-06-11T15:25:59.905" v="12" actId="47"/>
        <pc:sldMkLst>
          <pc:docMk/>
          <pc:sldMk cId="4027851353" sldId="259"/>
        </pc:sldMkLst>
      </pc:sldChg>
      <pc:sldChg chg="del">
        <pc:chgData name="Real Llanderal, Emilio" userId="97020a8f-9ceb-41ed-a06b-b250f35d6b0c" providerId="ADAL" clId="{1CDE81CF-0689-4682-88A7-4F73AB50D7CA}" dt="2026-06-11T15:26:01.397" v="14" actId="47"/>
        <pc:sldMkLst>
          <pc:docMk/>
          <pc:sldMk cId="1259683793" sldId="260"/>
        </pc:sldMkLst>
      </pc:sldChg>
      <pc:sldChg chg="del">
        <pc:chgData name="Real Llanderal, Emilio" userId="97020a8f-9ceb-41ed-a06b-b250f35d6b0c" providerId="ADAL" clId="{1CDE81CF-0689-4682-88A7-4F73AB50D7CA}" dt="2026-06-11T15:26:00.679" v="13" actId="47"/>
        <pc:sldMkLst>
          <pc:docMk/>
          <pc:sldMk cId="2113254284" sldId="263"/>
        </pc:sldMkLst>
      </pc:sldChg>
      <pc:sldChg chg="del">
        <pc:chgData name="Real Llanderal, Emilio" userId="97020a8f-9ceb-41ed-a06b-b250f35d6b0c" providerId="ADAL" clId="{1CDE81CF-0689-4682-88A7-4F73AB50D7CA}" dt="2026-06-11T15:26:02.597" v="15" actId="47"/>
        <pc:sldMkLst>
          <pc:docMk/>
          <pc:sldMk cId="2292253445" sldId="266"/>
        </pc:sldMkLst>
      </pc:sldChg>
      <pc:sldChg chg="del">
        <pc:chgData name="Real Llanderal, Emilio" userId="97020a8f-9ceb-41ed-a06b-b250f35d6b0c" providerId="ADAL" clId="{1CDE81CF-0689-4682-88A7-4F73AB50D7CA}" dt="2026-06-11T15:26:03.232" v="16" actId="47"/>
        <pc:sldMkLst>
          <pc:docMk/>
          <pc:sldMk cId="1023905788" sldId="267"/>
        </pc:sldMkLst>
      </pc:sldChg>
      <pc:sldChg chg="addSp delSp modSp mod">
        <pc:chgData name="Real Llanderal, Emilio" userId="97020a8f-9ceb-41ed-a06b-b250f35d6b0c" providerId="ADAL" clId="{1CDE81CF-0689-4682-88A7-4F73AB50D7CA}" dt="2026-06-11T15:25:52.738" v="10" actId="478"/>
        <pc:sldMkLst>
          <pc:docMk/>
          <pc:sldMk cId="2673041834" sldId="275"/>
        </pc:sldMkLst>
        <pc:spChg chg="add del mod">
          <ac:chgData name="Real Llanderal, Emilio" userId="97020a8f-9ceb-41ed-a06b-b250f35d6b0c" providerId="ADAL" clId="{1CDE81CF-0689-4682-88A7-4F73AB50D7CA}" dt="2026-06-11T15:25:52.738" v="10" actId="478"/>
          <ac:spMkLst>
            <pc:docMk/>
            <pc:sldMk cId="2673041834" sldId="275"/>
            <ac:spMk id="9" creationId="{7A1A5F54-122C-1D1F-3CF7-C4E3A2AA32D2}"/>
          </ac:spMkLst>
        </pc:spChg>
        <pc:spChg chg="del">
          <ac:chgData name="Real Llanderal, Emilio" userId="97020a8f-9ceb-41ed-a06b-b250f35d6b0c" providerId="ADAL" clId="{1CDE81CF-0689-4682-88A7-4F73AB50D7CA}" dt="2026-06-11T15:25:33.334" v="5" actId="478"/>
          <ac:spMkLst>
            <pc:docMk/>
            <pc:sldMk cId="2673041834" sldId="275"/>
            <ac:spMk id="101" creationId="{5F4BABE2-766E-265E-CB8F-A213D23F1A37}"/>
          </ac:spMkLst>
        </pc:spChg>
        <pc:picChg chg="add del">
          <ac:chgData name="Real Llanderal, Emilio" userId="97020a8f-9ceb-41ed-a06b-b250f35d6b0c" providerId="ADAL" clId="{1CDE81CF-0689-4682-88A7-4F73AB50D7CA}" dt="2026-06-11T15:25:13.524" v="1" actId="21"/>
          <ac:picMkLst>
            <pc:docMk/>
            <pc:sldMk cId="2673041834" sldId="275"/>
            <ac:picMk id="5" creationId="{99D24DD1-CB95-D148-3C7F-34D4F4BDC3F7}"/>
          </ac:picMkLst>
        </pc:picChg>
        <pc:picChg chg="add mod ord">
          <ac:chgData name="Real Llanderal, Emilio" userId="97020a8f-9ceb-41ed-a06b-b250f35d6b0c" providerId="ADAL" clId="{1CDE81CF-0689-4682-88A7-4F73AB50D7CA}" dt="2026-06-11T15:25:47.432" v="9" actId="1076"/>
          <ac:picMkLst>
            <pc:docMk/>
            <pc:sldMk cId="2673041834" sldId="275"/>
            <ac:picMk id="7" creationId="{61B0E807-BA3D-8CAE-A42C-0CA14A7E6C11}"/>
          </ac:picMkLst>
        </pc:picChg>
        <pc:picChg chg="add del">
          <ac:chgData name="Real Llanderal, Emilio" userId="97020a8f-9ceb-41ed-a06b-b250f35d6b0c" providerId="ADAL" clId="{1CDE81CF-0689-4682-88A7-4F73AB50D7CA}" dt="2026-06-11T15:25:46.083" v="8" actId="22"/>
          <ac:picMkLst>
            <pc:docMk/>
            <pc:sldMk cId="2673041834" sldId="275"/>
            <ac:picMk id="11" creationId="{0DDC149B-D1F2-C8FC-3C68-356052328C86}"/>
          </ac:picMkLst>
        </pc:picChg>
        <pc:picChg chg="del">
          <ac:chgData name="Real Llanderal, Emilio" userId="97020a8f-9ceb-41ed-a06b-b250f35d6b0c" providerId="ADAL" clId="{1CDE81CF-0689-4682-88A7-4F73AB50D7CA}" dt="2026-06-11T15:25:16.319" v="2" actId="478"/>
          <ac:picMkLst>
            <pc:docMk/>
            <pc:sldMk cId="2673041834" sldId="275"/>
            <ac:picMk id="98" creationId="{1B90CAB4-0C6E-DAE5-4DA1-7B6DAD34428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8B28C-0609-44EF-8CB0-46C091B3034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7084152-D993-4491-9188-A489C90AE5DF}">
      <dgm:prSet/>
      <dgm:spPr/>
      <dgm:t>
        <a:bodyPr/>
        <a:lstStyle/>
        <a:p>
          <a:r>
            <a:rPr lang="es-ES"/>
            <a:t>Aggregate extraction is </a:t>
          </a:r>
          <a:r>
            <a:rPr lang="es-ES" b="1"/>
            <a:t>prohibited by default</a:t>
          </a:r>
          <a:endParaRPr lang="en-US"/>
        </a:p>
      </dgm:t>
    </dgm:pt>
    <dgm:pt modelId="{4197AFC3-0F76-4CCC-A30A-427A212AD5BC}" type="parTrans" cxnId="{749116E7-C028-477E-B8E2-FA195E358894}">
      <dgm:prSet/>
      <dgm:spPr/>
      <dgm:t>
        <a:bodyPr/>
        <a:lstStyle/>
        <a:p>
          <a:endParaRPr lang="en-US"/>
        </a:p>
      </dgm:t>
    </dgm:pt>
    <dgm:pt modelId="{891556DC-76AD-4A5C-B0FF-195D8AAB511B}" type="sibTrans" cxnId="{749116E7-C028-477E-B8E2-FA195E358894}">
      <dgm:prSet/>
      <dgm:spPr/>
      <dgm:t>
        <a:bodyPr/>
        <a:lstStyle/>
        <a:p>
          <a:endParaRPr lang="en-US"/>
        </a:p>
      </dgm:t>
    </dgm:pt>
    <dgm:pt modelId="{DB2A8094-E62F-4D90-9AD3-46BB556518E0}">
      <dgm:prSet/>
      <dgm:spPr/>
      <dgm:t>
        <a:bodyPr/>
        <a:lstStyle/>
        <a:p>
          <a:r>
            <a:rPr lang="es-ES"/>
            <a:t>Sediments only </a:t>
          </a:r>
          <a:r>
            <a:rPr lang="es-ES" b="1"/>
            <a:t>purpose</a:t>
          </a:r>
          <a:r>
            <a:rPr lang="es-ES"/>
            <a:t> is for the river and marine dynamics</a:t>
          </a:r>
          <a:endParaRPr lang="en-US"/>
        </a:p>
      </dgm:t>
    </dgm:pt>
    <dgm:pt modelId="{64463876-DAA5-4403-AD64-56D7A72C9753}" type="parTrans" cxnId="{566F38B5-89DD-4C40-9C31-F9F388DCA4BC}">
      <dgm:prSet/>
      <dgm:spPr/>
      <dgm:t>
        <a:bodyPr/>
        <a:lstStyle/>
        <a:p>
          <a:endParaRPr lang="en-US"/>
        </a:p>
      </dgm:t>
    </dgm:pt>
    <dgm:pt modelId="{1BEA1F17-9F68-48C2-B570-51D945FD9C11}" type="sibTrans" cxnId="{566F38B5-89DD-4C40-9C31-F9F388DCA4BC}">
      <dgm:prSet/>
      <dgm:spPr/>
      <dgm:t>
        <a:bodyPr/>
        <a:lstStyle/>
        <a:p>
          <a:endParaRPr lang="en-US"/>
        </a:p>
      </dgm:t>
    </dgm:pt>
    <dgm:pt modelId="{34632419-24D7-428A-A28B-1AC4DAAFDB49}">
      <dgm:prSet/>
      <dgm:spPr/>
      <dgm:t>
        <a:bodyPr/>
        <a:lstStyle/>
        <a:p>
          <a:r>
            <a:rPr lang="es-ES"/>
            <a:t>Only allowed where there are </a:t>
          </a:r>
          <a:r>
            <a:rPr lang="es-ES" b="1"/>
            <a:t>existing barriers </a:t>
          </a:r>
          <a:r>
            <a:rPr lang="es-ES"/>
            <a:t>for solid transport (weirs, dams)</a:t>
          </a:r>
          <a:endParaRPr lang="en-US"/>
        </a:p>
      </dgm:t>
    </dgm:pt>
    <dgm:pt modelId="{DB89BBCA-07F8-4189-BEE1-D56829973052}" type="parTrans" cxnId="{1DE52C2D-84D8-4B2A-B414-1E32AF342425}">
      <dgm:prSet/>
      <dgm:spPr/>
      <dgm:t>
        <a:bodyPr/>
        <a:lstStyle/>
        <a:p>
          <a:endParaRPr lang="en-US"/>
        </a:p>
      </dgm:t>
    </dgm:pt>
    <dgm:pt modelId="{A4D5F27C-0E96-4786-808C-F68396A1B312}" type="sibTrans" cxnId="{1DE52C2D-84D8-4B2A-B414-1E32AF342425}">
      <dgm:prSet/>
      <dgm:spPr/>
      <dgm:t>
        <a:bodyPr/>
        <a:lstStyle/>
        <a:p>
          <a:endParaRPr lang="en-US"/>
        </a:p>
      </dgm:t>
    </dgm:pt>
    <dgm:pt modelId="{310348C6-EBC3-4C8A-AAC5-7F294EDA1261}">
      <dgm:prSet/>
      <dgm:spPr/>
      <dgm:t>
        <a:bodyPr/>
        <a:lstStyle/>
        <a:p>
          <a:r>
            <a:rPr lang="es-ES"/>
            <a:t>Always with </a:t>
          </a:r>
          <a:r>
            <a:rPr lang="es-ES" b="1"/>
            <a:t>authorization</a:t>
          </a:r>
          <a:r>
            <a:rPr lang="es-ES"/>
            <a:t>: control where, when and how</a:t>
          </a:r>
          <a:endParaRPr lang="en-US"/>
        </a:p>
      </dgm:t>
    </dgm:pt>
    <dgm:pt modelId="{738BF1DA-DE2C-4FA5-87F8-30A6A3BE72D3}" type="parTrans" cxnId="{08D3CB40-B050-4DB3-9436-E62AFEC5942D}">
      <dgm:prSet/>
      <dgm:spPr/>
      <dgm:t>
        <a:bodyPr/>
        <a:lstStyle/>
        <a:p>
          <a:endParaRPr lang="en-US"/>
        </a:p>
      </dgm:t>
    </dgm:pt>
    <dgm:pt modelId="{4A705290-17CA-4137-B1C7-4EFD868C2845}" type="sibTrans" cxnId="{08D3CB40-B050-4DB3-9436-E62AFEC5942D}">
      <dgm:prSet/>
      <dgm:spPr/>
      <dgm:t>
        <a:bodyPr/>
        <a:lstStyle/>
        <a:p>
          <a:endParaRPr lang="en-US"/>
        </a:p>
      </dgm:t>
    </dgm:pt>
    <dgm:pt modelId="{53FAF984-675A-4A88-9C40-A88961D28751}">
      <dgm:prSet/>
      <dgm:spPr/>
      <dgm:t>
        <a:bodyPr/>
        <a:lstStyle/>
        <a:p>
          <a:r>
            <a:rPr lang="es-ES"/>
            <a:t>Water Authority </a:t>
          </a:r>
          <a:r>
            <a:rPr lang="es-ES" b="1"/>
            <a:t>keeps inventory </a:t>
          </a:r>
          <a:r>
            <a:rPr lang="es-ES"/>
            <a:t>of all river areas where earth extraction is allowed</a:t>
          </a:r>
          <a:endParaRPr lang="en-US"/>
        </a:p>
      </dgm:t>
    </dgm:pt>
    <dgm:pt modelId="{28B57A36-48D5-47E1-8781-6FD2005424C4}" type="parTrans" cxnId="{9DC4A114-3F55-4169-A7F2-F1D6B7F1C8F2}">
      <dgm:prSet/>
      <dgm:spPr/>
      <dgm:t>
        <a:bodyPr/>
        <a:lstStyle/>
        <a:p>
          <a:endParaRPr lang="en-US"/>
        </a:p>
      </dgm:t>
    </dgm:pt>
    <dgm:pt modelId="{E218A93B-89CB-448F-B747-7A83E9520456}" type="sibTrans" cxnId="{9DC4A114-3F55-4169-A7F2-F1D6B7F1C8F2}">
      <dgm:prSet/>
      <dgm:spPr/>
      <dgm:t>
        <a:bodyPr/>
        <a:lstStyle/>
        <a:p>
          <a:endParaRPr lang="en-US"/>
        </a:p>
      </dgm:t>
    </dgm:pt>
    <dgm:pt modelId="{262EC4DD-CE89-47DC-8D7A-076538AAB1E7}" type="pres">
      <dgm:prSet presAssocID="{9828B28C-0609-44EF-8CB0-46C091B3034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21B1ECB-9EC8-4093-8FCC-6FCB0D26118F}" type="pres">
      <dgm:prSet presAssocID="{47084152-D993-4491-9188-A489C90AE5DF}" presName="thickLine" presStyleLbl="alignNode1" presStyleIdx="0" presStyleCnt="5"/>
      <dgm:spPr/>
    </dgm:pt>
    <dgm:pt modelId="{33F3DA69-4059-44A2-A590-B16AD60177C3}" type="pres">
      <dgm:prSet presAssocID="{47084152-D993-4491-9188-A489C90AE5DF}" presName="horz1" presStyleCnt="0"/>
      <dgm:spPr/>
    </dgm:pt>
    <dgm:pt modelId="{8F21D691-A201-4DAB-ACD1-A32E479CD1F9}" type="pres">
      <dgm:prSet presAssocID="{47084152-D993-4491-9188-A489C90AE5DF}" presName="tx1" presStyleLbl="revTx" presStyleIdx="0" presStyleCnt="5"/>
      <dgm:spPr/>
      <dgm:t>
        <a:bodyPr/>
        <a:lstStyle/>
        <a:p>
          <a:endParaRPr lang="es-ES"/>
        </a:p>
      </dgm:t>
    </dgm:pt>
    <dgm:pt modelId="{33520952-B693-4441-BB1D-0BA3942B71C4}" type="pres">
      <dgm:prSet presAssocID="{47084152-D993-4491-9188-A489C90AE5DF}" presName="vert1" presStyleCnt="0"/>
      <dgm:spPr/>
    </dgm:pt>
    <dgm:pt modelId="{4AFAB32B-7875-49F5-9CD9-DBF0283A8E53}" type="pres">
      <dgm:prSet presAssocID="{DB2A8094-E62F-4D90-9AD3-46BB556518E0}" presName="thickLine" presStyleLbl="alignNode1" presStyleIdx="1" presStyleCnt="5"/>
      <dgm:spPr/>
    </dgm:pt>
    <dgm:pt modelId="{3CF2AADD-7D2F-4CFD-9EF0-1217260D5097}" type="pres">
      <dgm:prSet presAssocID="{DB2A8094-E62F-4D90-9AD3-46BB556518E0}" presName="horz1" presStyleCnt="0"/>
      <dgm:spPr/>
    </dgm:pt>
    <dgm:pt modelId="{732E6711-3014-4CC0-ABAA-05110FDE1A5B}" type="pres">
      <dgm:prSet presAssocID="{DB2A8094-E62F-4D90-9AD3-46BB556518E0}" presName="tx1" presStyleLbl="revTx" presStyleIdx="1" presStyleCnt="5"/>
      <dgm:spPr/>
      <dgm:t>
        <a:bodyPr/>
        <a:lstStyle/>
        <a:p>
          <a:endParaRPr lang="es-ES"/>
        </a:p>
      </dgm:t>
    </dgm:pt>
    <dgm:pt modelId="{7F4615E1-5790-4C70-9605-921BB985128B}" type="pres">
      <dgm:prSet presAssocID="{DB2A8094-E62F-4D90-9AD3-46BB556518E0}" presName="vert1" presStyleCnt="0"/>
      <dgm:spPr/>
    </dgm:pt>
    <dgm:pt modelId="{D7F88222-CA15-42AF-9B1B-70A078FA4117}" type="pres">
      <dgm:prSet presAssocID="{34632419-24D7-428A-A28B-1AC4DAAFDB49}" presName="thickLine" presStyleLbl="alignNode1" presStyleIdx="2" presStyleCnt="5"/>
      <dgm:spPr/>
    </dgm:pt>
    <dgm:pt modelId="{C38BE008-7D1F-4D8D-A152-65260E1C1B31}" type="pres">
      <dgm:prSet presAssocID="{34632419-24D7-428A-A28B-1AC4DAAFDB49}" presName="horz1" presStyleCnt="0"/>
      <dgm:spPr/>
    </dgm:pt>
    <dgm:pt modelId="{9C6308B7-92CC-4939-BC76-449D8C6C4485}" type="pres">
      <dgm:prSet presAssocID="{34632419-24D7-428A-A28B-1AC4DAAFDB49}" presName="tx1" presStyleLbl="revTx" presStyleIdx="2" presStyleCnt="5"/>
      <dgm:spPr/>
      <dgm:t>
        <a:bodyPr/>
        <a:lstStyle/>
        <a:p>
          <a:endParaRPr lang="es-ES"/>
        </a:p>
      </dgm:t>
    </dgm:pt>
    <dgm:pt modelId="{084C8595-532E-4054-A7B9-00C5B4C708DC}" type="pres">
      <dgm:prSet presAssocID="{34632419-24D7-428A-A28B-1AC4DAAFDB49}" presName="vert1" presStyleCnt="0"/>
      <dgm:spPr/>
    </dgm:pt>
    <dgm:pt modelId="{BC20C220-6E83-4291-8AC9-6D63A8B22A86}" type="pres">
      <dgm:prSet presAssocID="{310348C6-EBC3-4C8A-AAC5-7F294EDA1261}" presName="thickLine" presStyleLbl="alignNode1" presStyleIdx="3" presStyleCnt="5"/>
      <dgm:spPr/>
    </dgm:pt>
    <dgm:pt modelId="{560009B6-7E69-4165-8C29-EFEDEE0F430F}" type="pres">
      <dgm:prSet presAssocID="{310348C6-EBC3-4C8A-AAC5-7F294EDA1261}" presName="horz1" presStyleCnt="0"/>
      <dgm:spPr/>
    </dgm:pt>
    <dgm:pt modelId="{35CDDEAD-AA58-4BF9-A0E8-7AE0062E7A36}" type="pres">
      <dgm:prSet presAssocID="{310348C6-EBC3-4C8A-AAC5-7F294EDA1261}" presName="tx1" presStyleLbl="revTx" presStyleIdx="3" presStyleCnt="5"/>
      <dgm:spPr/>
      <dgm:t>
        <a:bodyPr/>
        <a:lstStyle/>
        <a:p>
          <a:endParaRPr lang="es-ES"/>
        </a:p>
      </dgm:t>
    </dgm:pt>
    <dgm:pt modelId="{2CED2EB4-8208-438F-A44C-3411AB2A94C1}" type="pres">
      <dgm:prSet presAssocID="{310348C6-EBC3-4C8A-AAC5-7F294EDA1261}" presName="vert1" presStyleCnt="0"/>
      <dgm:spPr/>
    </dgm:pt>
    <dgm:pt modelId="{AD5556F6-0334-4138-AE39-0194D19F97D1}" type="pres">
      <dgm:prSet presAssocID="{53FAF984-675A-4A88-9C40-A88961D28751}" presName="thickLine" presStyleLbl="alignNode1" presStyleIdx="4" presStyleCnt="5"/>
      <dgm:spPr/>
    </dgm:pt>
    <dgm:pt modelId="{791AA273-E002-4E71-8751-4EE790E4D5DC}" type="pres">
      <dgm:prSet presAssocID="{53FAF984-675A-4A88-9C40-A88961D28751}" presName="horz1" presStyleCnt="0"/>
      <dgm:spPr/>
    </dgm:pt>
    <dgm:pt modelId="{F00F51A0-0382-4D6A-A16D-6863C5D9F0C8}" type="pres">
      <dgm:prSet presAssocID="{53FAF984-675A-4A88-9C40-A88961D28751}" presName="tx1" presStyleLbl="revTx" presStyleIdx="4" presStyleCnt="5"/>
      <dgm:spPr/>
      <dgm:t>
        <a:bodyPr/>
        <a:lstStyle/>
        <a:p>
          <a:endParaRPr lang="es-ES"/>
        </a:p>
      </dgm:t>
    </dgm:pt>
    <dgm:pt modelId="{09D29831-1719-4294-9505-4963889C9F84}" type="pres">
      <dgm:prSet presAssocID="{53FAF984-675A-4A88-9C40-A88961D28751}" presName="vert1" presStyleCnt="0"/>
      <dgm:spPr/>
    </dgm:pt>
  </dgm:ptLst>
  <dgm:cxnLst>
    <dgm:cxn modelId="{616A212B-E403-4251-A955-CF6CC77FDF5F}" type="presOf" srcId="{34632419-24D7-428A-A28B-1AC4DAAFDB49}" destId="{9C6308B7-92CC-4939-BC76-449D8C6C4485}" srcOrd="0" destOrd="0" presId="urn:microsoft.com/office/officeart/2008/layout/LinedList"/>
    <dgm:cxn modelId="{5F8388F4-964F-4B6E-AFFA-CFC14583453D}" type="presOf" srcId="{47084152-D993-4491-9188-A489C90AE5DF}" destId="{8F21D691-A201-4DAB-ACD1-A32E479CD1F9}" srcOrd="0" destOrd="0" presId="urn:microsoft.com/office/officeart/2008/layout/LinedList"/>
    <dgm:cxn modelId="{179EAB35-2429-43C4-8400-8F434AA7C2D9}" type="presOf" srcId="{DB2A8094-E62F-4D90-9AD3-46BB556518E0}" destId="{732E6711-3014-4CC0-ABAA-05110FDE1A5B}" srcOrd="0" destOrd="0" presId="urn:microsoft.com/office/officeart/2008/layout/LinedList"/>
    <dgm:cxn modelId="{9DC4A114-3F55-4169-A7F2-F1D6B7F1C8F2}" srcId="{9828B28C-0609-44EF-8CB0-46C091B3034C}" destId="{53FAF984-675A-4A88-9C40-A88961D28751}" srcOrd="4" destOrd="0" parTransId="{28B57A36-48D5-47E1-8781-6FD2005424C4}" sibTransId="{E218A93B-89CB-448F-B747-7A83E9520456}"/>
    <dgm:cxn modelId="{08D3CB40-B050-4DB3-9436-E62AFEC5942D}" srcId="{9828B28C-0609-44EF-8CB0-46C091B3034C}" destId="{310348C6-EBC3-4C8A-AAC5-7F294EDA1261}" srcOrd="3" destOrd="0" parTransId="{738BF1DA-DE2C-4FA5-87F8-30A6A3BE72D3}" sibTransId="{4A705290-17CA-4137-B1C7-4EFD868C2845}"/>
    <dgm:cxn modelId="{C2853087-19CA-4B33-8662-285F0875C1F3}" type="presOf" srcId="{53FAF984-675A-4A88-9C40-A88961D28751}" destId="{F00F51A0-0382-4D6A-A16D-6863C5D9F0C8}" srcOrd="0" destOrd="0" presId="urn:microsoft.com/office/officeart/2008/layout/LinedList"/>
    <dgm:cxn modelId="{1DE52C2D-84D8-4B2A-B414-1E32AF342425}" srcId="{9828B28C-0609-44EF-8CB0-46C091B3034C}" destId="{34632419-24D7-428A-A28B-1AC4DAAFDB49}" srcOrd="2" destOrd="0" parTransId="{DB89BBCA-07F8-4189-BEE1-D56829973052}" sibTransId="{A4D5F27C-0E96-4786-808C-F68396A1B312}"/>
    <dgm:cxn modelId="{566F38B5-89DD-4C40-9C31-F9F388DCA4BC}" srcId="{9828B28C-0609-44EF-8CB0-46C091B3034C}" destId="{DB2A8094-E62F-4D90-9AD3-46BB556518E0}" srcOrd="1" destOrd="0" parTransId="{64463876-DAA5-4403-AD64-56D7A72C9753}" sibTransId="{1BEA1F17-9F68-48C2-B570-51D945FD9C11}"/>
    <dgm:cxn modelId="{1E6F6F1B-F09D-4F89-AA68-D09404659A8D}" type="presOf" srcId="{310348C6-EBC3-4C8A-AAC5-7F294EDA1261}" destId="{35CDDEAD-AA58-4BF9-A0E8-7AE0062E7A36}" srcOrd="0" destOrd="0" presId="urn:microsoft.com/office/officeart/2008/layout/LinedList"/>
    <dgm:cxn modelId="{749116E7-C028-477E-B8E2-FA195E358894}" srcId="{9828B28C-0609-44EF-8CB0-46C091B3034C}" destId="{47084152-D993-4491-9188-A489C90AE5DF}" srcOrd="0" destOrd="0" parTransId="{4197AFC3-0F76-4CCC-A30A-427A212AD5BC}" sibTransId="{891556DC-76AD-4A5C-B0FF-195D8AAB511B}"/>
    <dgm:cxn modelId="{F148DB5C-6176-4C9C-A1F5-D6BA0B382934}" type="presOf" srcId="{9828B28C-0609-44EF-8CB0-46C091B3034C}" destId="{262EC4DD-CE89-47DC-8D7A-076538AAB1E7}" srcOrd="0" destOrd="0" presId="urn:microsoft.com/office/officeart/2008/layout/LinedList"/>
    <dgm:cxn modelId="{B918D795-7EFF-479C-AF44-A1E86B16435C}" type="presParOf" srcId="{262EC4DD-CE89-47DC-8D7A-076538AAB1E7}" destId="{821B1ECB-9EC8-4093-8FCC-6FCB0D26118F}" srcOrd="0" destOrd="0" presId="urn:microsoft.com/office/officeart/2008/layout/LinedList"/>
    <dgm:cxn modelId="{B2DFB20C-7F9D-4A60-804C-18DE21057D38}" type="presParOf" srcId="{262EC4DD-CE89-47DC-8D7A-076538AAB1E7}" destId="{33F3DA69-4059-44A2-A590-B16AD60177C3}" srcOrd="1" destOrd="0" presId="urn:microsoft.com/office/officeart/2008/layout/LinedList"/>
    <dgm:cxn modelId="{C7F560E5-C68B-4727-992B-4598C967EC39}" type="presParOf" srcId="{33F3DA69-4059-44A2-A590-B16AD60177C3}" destId="{8F21D691-A201-4DAB-ACD1-A32E479CD1F9}" srcOrd="0" destOrd="0" presId="urn:microsoft.com/office/officeart/2008/layout/LinedList"/>
    <dgm:cxn modelId="{A685F597-B3C6-4A17-82C0-525532B328E7}" type="presParOf" srcId="{33F3DA69-4059-44A2-A590-B16AD60177C3}" destId="{33520952-B693-4441-BB1D-0BA3942B71C4}" srcOrd="1" destOrd="0" presId="urn:microsoft.com/office/officeart/2008/layout/LinedList"/>
    <dgm:cxn modelId="{57A572ED-9D2B-4C37-9A74-286F52FF6166}" type="presParOf" srcId="{262EC4DD-CE89-47DC-8D7A-076538AAB1E7}" destId="{4AFAB32B-7875-49F5-9CD9-DBF0283A8E53}" srcOrd="2" destOrd="0" presId="urn:microsoft.com/office/officeart/2008/layout/LinedList"/>
    <dgm:cxn modelId="{5AB48D9F-2A26-42BF-A49C-51109FB80B5B}" type="presParOf" srcId="{262EC4DD-CE89-47DC-8D7A-076538AAB1E7}" destId="{3CF2AADD-7D2F-4CFD-9EF0-1217260D5097}" srcOrd="3" destOrd="0" presId="urn:microsoft.com/office/officeart/2008/layout/LinedList"/>
    <dgm:cxn modelId="{30771FB4-9146-4A2C-A71A-1326EA6A47D8}" type="presParOf" srcId="{3CF2AADD-7D2F-4CFD-9EF0-1217260D5097}" destId="{732E6711-3014-4CC0-ABAA-05110FDE1A5B}" srcOrd="0" destOrd="0" presId="urn:microsoft.com/office/officeart/2008/layout/LinedList"/>
    <dgm:cxn modelId="{646ECE43-7B67-4C33-AF1C-672D3E0D4829}" type="presParOf" srcId="{3CF2AADD-7D2F-4CFD-9EF0-1217260D5097}" destId="{7F4615E1-5790-4C70-9605-921BB985128B}" srcOrd="1" destOrd="0" presId="urn:microsoft.com/office/officeart/2008/layout/LinedList"/>
    <dgm:cxn modelId="{B17A6CA6-5B27-4186-8FB1-756CE7850EAB}" type="presParOf" srcId="{262EC4DD-CE89-47DC-8D7A-076538AAB1E7}" destId="{D7F88222-CA15-42AF-9B1B-70A078FA4117}" srcOrd="4" destOrd="0" presId="urn:microsoft.com/office/officeart/2008/layout/LinedList"/>
    <dgm:cxn modelId="{3FB530E6-6B74-4A3A-8593-05EF458E6C83}" type="presParOf" srcId="{262EC4DD-CE89-47DC-8D7A-076538AAB1E7}" destId="{C38BE008-7D1F-4D8D-A152-65260E1C1B31}" srcOrd="5" destOrd="0" presId="urn:microsoft.com/office/officeart/2008/layout/LinedList"/>
    <dgm:cxn modelId="{7774105C-E710-46AB-A44B-51876015D5C7}" type="presParOf" srcId="{C38BE008-7D1F-4D8D-A152-65260E1C1B31}" destId="{9C6308B7-92CC-4939-BC76-449D8C6C4485}" srcOrd="0" destOrd="0" presId="urn:microsoft.com/office/officeart/2008/layout/LinedList"/>
    <dgm:cxn modelId="{AB127F9C-B9BE-4C41-AD1D-305B3DE79857}" type="presParOf" srcId="{C38BE008-7D1F-4D8D-A152-65260E1C1B31}" destId="{084C8595-532E-4054-A7B9-00C5B4C708DC}" srcOrd="1" destOrd="0" presId="urn:microsoft.com/office/officeart/2008/layout/LinedList"/>
    <dgm:cxn modelId="{0C82FD55-B6B4-4C9B-B1D5-E6087C0BF602}" type="presParOf" srcId="{262EC4DD-CE89-47DC-8D7A-076538AAB1E7}" destId="{BC20C220-6E83-4291-8AC9-6D63A8B22A86}" srcOrd="6" destOrd="0" presId="urn:microsoft.com/office/officeart/2008/layout/LinedList"/>
    <dgm:cxn modelId="{1E0A070B-6FA8-441F-B18C-52FED379E7A2}" type="presParOf" srcId="{262EC4DD-CE89-47DC-8D7A-076538AAB1E7}" destId="{560009B6-7E69-4165-8C29-EFEDEE0F430F}" srcOrd="7" destOrd="0" presId="urn:microsoft.com/office/officeart/2008/layout/LinedList"/>
    <dgm:cxn modelId="{36D3BE65-450F-4C81-9D75-F27155806726}" type="presParOf" srcId="{560009B6-7E69-4165-8C29-EFEDEE0F430F}" destId="{35CDDEAD-AA58-4BF9-A0E8-7AE0062E7A36}" srcOrd="0" destOrd="0" presId="urn:microsoft.com/office/officeart/2008/layout/LinedList"/>
    <dgm:cxn modelId="{2D1927B4-3678-4D01-A73B-4BC0ED0010A9}" type="presParOf" srcId="{560009B6-7E69-4165-8C29-EFEDEE0F430F}" destId="{2CED2EB4-8208-438F-A44C-3411AB2A94C1}" srcOrd="1" destOrd="0" presId="urn:microsoft.com/office/officeart/2008/layout/LinedList"/>
    <dgm:cxn modelId="{BAEBB660-4E31-49A9-A45D-596FEBB394ED}" type="presParOf" srcId="{262EC4DD-CE89-47DC-8D7A-076538AAB1E7}" destId="{AD5556F6-0334-4138-AE39-0194D19F97D1}" srcOrd="8" destOrd="0" presId="urn:microsoft.com/office/officeart/2008/layout/LinedList"/>
    <dgm:cxn modelId="{03189AF4-5BB2-4924-8C1B-9EFC8783220B}" type="presParOf" srcId="{262EC4DD-CE89-47DC-8D7A-076538AAB1E7}" destId="{791AA273-E002-4E71-8751-4EE790E4D5DC}" srcOrd="9" destOrd="0" presId="urn:microsoft.com/office/officeart/2008/layout/LinedList"/>
    <dgm:cxn modelId="{B8D8372B-1BBA-4D73-BE69-C4581B26CF5F}" type="presParOf" srcId="{791AA273-E002-4E71-8751-4EE790E4D5DC}" destId="{F00F51A0-0382-4D6A-A16D-6863C5D9F0C8}" srcOrd="0" destOrd="0" presId="urn:microsoft.com/office/officeart/2008/layout/LinedList"/>
    <dgm:cxn modelId="{32D7B158-9B09-4383-871D-57358950D97D}" type="presParOf" srcId="{791AA273-E002-4E71-8751-4EE790E4D5DC}" destId="{09D29831-1719-4294-9505-4963889C9F8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B1ECB-9EC8-4093-8FCC-6FCB0D26118F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1D691-A201-4DAB-ACD1-A32E479CD1F9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Aggregate extraction is </a:t>
          </a:r>
          <a:r>
            <a:rPr lang="es-ES" sz="2400" b="1" kern="1200"/>
            <a:t>prohibited by default</a:t>
          </a:r>
          <a:endParaRPr lang="en-US" sz="2400" kern="1200"/>
        </a:p>
      </dsp:txBody>
      <dsp:txXfrm>
        <a:off x="0" y="531"/>
        <a:ext cx="10515600" cy="870055"/>
      </dsp:txXfrm>
    </dsp:sp>
    <dsp:sp modelId="{4AFAB32B-7875-49F5-9CD9-DBF0283A8E53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E6711-3014-4CC0-ABAA-05110FDE1A5B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Sediments only </a:t>
          </a:r>
          <a:r>
            <a:rPr lang="es-ES" sz="2400" b="1" kern="1200"/>
            <a:t>purpose</a:t>
          </a:r>
          <a:r>
            <a:rPr lang="es-ES" sz="2400" kern="1200"/>
            <a:t> is for the river and marine dynamics</a:t>
          </a:r>
          <a:endParaRPr lang="en-US" sz="2400" kern="1200"/>
        </a:p>
      </dsp:txBody>
      <dsp:txXfrm>
        <a:off x="0" y="870586"/>
        <a:ext cx="10515600" cy="870055"/>
      </dsp:txXfrm>
    </dsp:sp>
    <dsp:sp modelId="{D7F88222-CA15-42AF-9B1B-70A078FA4117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308B7-92CC-4939-BC76-449D8C6C4485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Only allowed where there are </a:t>
          </a:r>
          <a:r>
            <a:rPr lang="es-ES" sz="2400" b="1" kern="1200"/>
            <a:t>existing barriers </a:t>
          </a:r>
          <a:r>
            <a:rPr lang="es-ES" sz="2400" kern="1200"/>
            <a:t>for solid transport (weirs, dams)</a:t>
          </a:r>
          <a:endParaRPr lang="en-US" sz="2400" kern="1200"/>
        </a:p>
      </dsp:txBody>
      <dsp:txXfrm>
        <a:off x="0" y="1740641"/>
        <a:ext cx="10515600" cy="870055"/>
      </dsp:txXfrm>
    </dsp:sp>
    <dsp:sp modelId="{BC20C220-6E83-4291-8AC9-6D63A8B22A86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DDEAD-AA58-4BF9-A0E8-7AE0062E7A36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Always with </a:t>
          </a:r>
          <a:r>
            <a:rPr lang="es-ES" sz="2400" b="1" kern="1200"/>
            <a:t>authorization</a:t>
          </a:r>
          <a:r>
            <a:rPr lang="es-ES" sz="2400" kern="1200"/>
            <a:t>: control where, when and how</a:t>
          </a:r>
          <a:endParaRPr lang="en-US" sz="2400" kern="1200"/>
        </a:p>
      </dsp:txBody>
      <dsp:txXfrm>
        <a:off x="0" y="2610696"/>
        <a:ext cx="10515600" cy="870055"/>
      </dsp:txXfrm>
    </dsp:sp>
    <dsp:sp modelId="{AD5556F6-0334-4138-AE39-0194D19F97D1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F51A0-0382-4D6A-A16D-6863C5D9F0C8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/>
            <a:t>Water Authority </a:t>
          </a:r>
          <a:r>
            <a:rPr lang="es-ES" sz="2400" b="1" kern="1200"/>
            <a:t>keeps inventory </a:t>
          </a:r>
          <a:r>
            <a:rPr lang="es-ES" sz="2400" kern="1200"/>
            <a:t>of all river areas where earth extraction is allowed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661F-C795-405B-9E39-760717454FA9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1C1ED-341A-41B7-A8C9-A367C47746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76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B: Then we’ll move on with a couple of case studies and see who collaboration with different social agents/stakeholders  is vital in this 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4039947A-A288-070B-1A63-837FC8041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>
            <a:extLst>
              <a:ext uri="{FF2B5EF4-FFF2-40B4-BE49-F238E27FC236}">
                <a16:creationId xmlns:a16="http://schemas.microsoft.com/office/drawing/2014/main" id="{51F55170-F26F-D890-FC34-E19237FAD6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>
            <a:extLst>
              <a:ext uri="{FF2B5EF4-FFF2-40B4-BE49-F238E27FC236}">
                <a16:creationId xmlns:a16="http://schemas.microsoft.com/office/drawing/2014/main" id="{E7B31BE5-AB76-7B40-B758-C6A4B2B26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B: Then we’ll move on with a couple of case studies and see who collaboration with different social agents/stakeholders  is vital in this 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>
            <a:extLst>
              <a:ext uri="{FF2B5EF4-FFF2-40B4-BE49-F238E27FC236}">
                <a16:creationId xmlns:a16="http://schemas.microsoft.com/office/drawing/2014/main" id="{3E6AF24A-9CA5-1909-C85A-0EE0DB2CAC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86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E1326D33-A4D2-AA7D-56C0-199269C91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>
            <a:extLst>
              <a:ext uri="{FF2B5EF4-FFF2-40B4-BE49-F238E27FC236}">
                <a16:creationId xmlns:a16="http://schemas.microsoft.com/office/drawing/2014/main" id="{C42002E7-ECF1-CB68-ECF7-2C1FE4044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>
            <a:extLst>
              <a:ext uri="{FF2B5EF4-FFF2-40B4-BE49-F238E27FC236}">
                <a16:creationId xmlns:a16="http://schemas.microsoft.com/office/drawing/2014/main" id="{E2F5CC86-4F83-E23D-4A8A-4733E1684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B: Then we’ll move on with a couple of case studies and see who collaboration with different social agents/stakeholders  is vital in this process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2:notes">
            <a:extLst>
              <a:ext uri="{FF2B5EF4-FFF2-40B4-BE49-F238E27FC236}">
                <a16:creationId xmlns:a16="http://schemas.microsoft.com/office/drawing/2014/main" id="{22680516-7518-2E5E-1B1C-1B9D5B011C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92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1C1ED-341A-41B7-A8C9-A367C47746B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993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95DE1754-BC35-D1A0-CE42-B6642CCD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>
            <a:extLst>
              <a:ext uri="{FF2B5EF4-FFF2-40B4-BE49-F238E27FC236}">
                <a16:creationId xmlns:a16="http://schemas.microsoft.com/office/drawing/2014/main" id="{09D05777-1F14-8C53-8E46-8D81E86B8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>
            <a:extLst>
              <a:ext uri="{FF2B5EF4-FFF2-40B4-BE49-F238E27FC236}">
                <a16:creationId xmlns:a16="http://schemas.microsoft.com/office/drawing/2014/main" id="{ACB01986-6356-F104-F59D-4F5575AB8F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B: Then we’ll move on with a couple of case studies and see who collaboration with different social agents/stakeholders  is vital in this 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>
            <a:extLst>
              <a:ext uri="{FF2B5EF4-FFF2-40B4-BE49-F238E27FC236}">
                <a16:creationId xmlns:a16="http://schemas.microsoft.com/office/drawing/2014/main" id="{BB589809-F10B-AFDC-0144-5653621FA7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16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1C1ED-341A-41B7-A8C9-A367C47746B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202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1C1ED-341A-41B7-A8C9-A367C47746B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97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66C99336-3E01-F83F-4A6A-316FDF6D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>
            <a:extLst>
              <a:ext uri="{FF2B5EF4-FFF2-40B4-BE49-F238E27FC236}">
                <a16:creationId xmlns:a16="http://schemas.microsoft.com/office/drawing/2014/main" id="{2070D7A5-6844-6EB7-1FCC-A49745A40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2:notes">
            <a:extLst>
              <a:ext uri="{FF2B5EF4-FFF2-40B4-BE49-F238E27FC236}">
                <a16:creationId xmlns:a16="http://schemas.microsoft.com/office/drawing/2014/main" id="{83CB1827-CD1A-9E45-8A77-FCB1AFD368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B: Then we’ll move on with a couple of case studies and see who collaboration with different social agents/stakeholders  is vital in this process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>
            <a:extLst>
              <a:ext uri="{FF2B5EF4-FFF2-40B4-BE49-F238E27FC236}">
                <a16:creationId xmlns:a16="http://schemas.microsoft.com/office/drawing/2014/main" id="{4DB70B1C-9DAF-0791-5C0D-ABC716C6ED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18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6ADBF3EA-B78D-17A8-2577-A98BD494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>
            <a:extLst>
              <a:ext uri="{FF2B5EF4-FFF2-40B4-BE49-F238E27FC236}">
                <a16:creationId xmlns:a16="http://schemas.microsoft.com/office/drawing/2014/main" id="{6DE8191D-3A89-71AB-D50E-999338C14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>
            <a:extLst>
              <a:ext uri="{FF2B5EF4-FFF2-40B4-BE49-F238E27FC236}">
                <a16:creationId xmlns:a16="http://schemas.microsoft.com/office/drawing/2014/main" id="{63A6867A-FF00-D7FF-C0B5-940132A7AE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70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5D29F-4ED0-6ED6-614E-7B191D0CA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2EFE44-CC6D-15B4-AE18-B5026906A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1468A5-9492-E335-3906-D8602F0D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FDA46-0A2F-E041-69DE-57728764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6C480-5F5A-3C29-8E3F-2D2330A1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880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EA4F4-7785-E83B-FC25-AE53A644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6D8CF2-37F1-94F2-EC4E-153D4026D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309AC-83C7-40EE-9C42-B3BAF40A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D5BA89-31D2-2D7F-DCC3-3262C614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C941C4-ED29-5E9B-A84C-EF9E1639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87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53AFB3-A3BD-47EE-DAF8-96615E6BC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99AC49-7BBA-A4D7-5FE9-EFD40DE9F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2F3BF-E0CF-67B8-E7DE-831CDDCB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5A537A-B337-39FC-36D1-FD70AE09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66DADD-CEE4-8777-0E9F-09DCBCBF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56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/>
        </p:nvSpPr>
        <p:spPr>
          <a:xfrm>
            <a:off x="11867600" y="6581001"/>
            <a:ext cx="50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747474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>
              <a:solidFill>
                <a:srgbClr val="7474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1" descr="http://intranet.chj.es/SecretariaGeneral/RRHH/Pblica/Imagen%20visual/Logotipos/PNG%20(sin%20fondo)/Logotipo%20.%20H.%20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04389" y="129588"/>
            <a:ext cx="1605253" cy="4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1" descr="Archivo:Logotipo del Ministerio para la Transición Ecológica y el Reto  Demográfico.svg - Wikipedia, la enciclopedia lib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58" y="77832"/>
            <a:ext cx="2452688" cy="56721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1"/>
          <p:cNvSpPr txBox="1"/>
          <p:nvPr/>
        </p:nvSpPr>
        <p:spPr>
          <a:xfrm>
            <a:off x="2680137" y="198408"/>
            <a:ext cx="72941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noProof="0" dirty="0">
                <a:solidFill>
                  <a:srgbClr val="0A3041"/>
                </a:solidFill>
                <a:latin typeface="Geo"/>
              </a:rPr>
              <a:t>Integrated Sediment Transport Management in Jucar River Basin, Spain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3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3795A-DB3F-7853-9505-EFDE7352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B7AEE0-6110-C49F-1C4D-2AEFD6A2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6EDB8-F0F4-C5AB-7C91-B92BDA94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9D474-4EB4-0346-E29E-5112952C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7DAB9-CB03-9DF6-9824-2D1C077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7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F933C-75F3-CCEF-9EC8-34B84DA3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EED4DF-D9BA-5571-A797-E16BA977A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D4DDB9-248C-FED6-370C-25CC696A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78DF82-7CC9-525A-8AFA-4E7C2193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718A49-6FA2-843E-37CF-FF54941F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237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A3E9B-9EC1-93AD-10FE-87032225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B5A32C-A8C0-B22A-0502-38B1A102A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D7780E-DEEB-D404-B85A-8A54D066C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67349D-003D-153B-1099-474E94DBF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FB0837-9768-239A-924E-8EBB8EB2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DE2C2E-ADAC-075D-A3BC-5DD7EF4F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9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74485-DAC8-A034-4746-7D63E8614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01949B-A8DD-6DEE-803C-4D209A88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819C6A-F7A6-0341-AF9A-2F2C3D5E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D6A4FA-EF21-3B4B-33FC-284DDE164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AED79E-392A-D6C5-E86D-760163AC6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260D7E-54F5-29C2-F98F-974B6A94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73141E-2257-A634-3914-2BCF5E1E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EFFDD2-2284-EB27-CC79-5193180C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10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AF4AB-B8A3-4B9A-759E-761B8AF4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662803-FB5E-20DD-521C-9EF38FA5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799F5E-1053-B4B1-6693-E86A1986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4285A6-F244-E9D3-4504-8326528C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40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1135BB-7A2B-1725-A6E8-DD80EA43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6FB377B-FA86-133E-AD0D-84E0DFB5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89078F-6A9C-E286-41F5-A835982E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09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4DD46-7C64-D7E0-BEA1-C26A2DC8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6D2A34-FB03-16C6-C2E9-BACB82580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5D0981-C75B-DB94-B175-A1FFA25C2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AA97AC-235A-FF97-BB1C-28065564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1AEEA0-6F65-B7DF-7C4C-70F9BB4B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21D1-8DB4-81E1-F5E8-1EB7A762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55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828BD-6CDA-772B-47C0-E247ED8D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24ECB9-23D0-C14A-99FB-F3E95E7E5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CB18D4-BABE-240A-2140-2EF6C873F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232EB2-FE4A-838B-2977-5CE3F228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1B3481-F39E-E0B5-D055-10EBA89F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5ABF96-1FAB-45BD-8068-DB31DA60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52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264C07-BCC6-8E27-7014-75DF232D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45086E-3AFF-A13A-D066-BDBCB9729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83209D-D44C-C2B5-08D6-14396944F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710F7-A02C-4FCC-8943-3A0DCCDE820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2E6C5-2328-E0E7-AA05-8521B1920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15C6E-B74A-8808-E593-686AB3806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51B8FC-229B-4F7C-A5D1-6E6309A686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86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2;p1">
            <a:extLst>
              <a:ext uri="{FF2B5EF4-FFF2-40B4-BE49-F238E27FC236}">
                <a16:creationId xmlns:a16="http://schemas.microsoft.com/office/drawing/2014/main" id="{4F5D7310-5EDC-8CEE-A33F-B5FAD45C0C1C}"/>
              </a:ext>
            </a:extLst>
          </p:cNvPr>
          <p:cNvSpPr txBox="1"/>
          <p:nvPr/>
        </p:nvSpPr>
        <p:spPr>
          <a:xfrm>
            <a:off x="6156961" y="679730"/>
            <a:ext cx="5828421" cy="440488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algn="ctr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noProof="0" dirty="0">
                <a:latin typeface="+mj-lt"/>
                <a:ea typeface="+mj-ea"/>
                <a:cs typeface="+mj-cs"/>
              </a:rPr>
              <a:t>Integrated Sediment Transport Management in Jucar River Basin, Spain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269325"/>
            <a:ext cx="5346416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 descr="Modelización Hidrodinámica con HEC-RAS e IBER. Estudios de Transporte de  Sedimentos y Erosión en Cauces Fluviales | Instituto Didactia">
            <a:extLst>
              <a:ext uri="{FF2B5EF4-FFF2-40B4-BE49-F238E27FC236}">
                <a16:creationId xmlns:a16="http://schemas.microsoft.com/office/drawing/2014/main" id="{D1DEAE2D-C2E1-0ABB-836D-9E97C016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37" r="28583" b="30417"/>
          <a:stretch>
            <a:fillRect/>
          </a:stretch>
        </p:blipFill>
        <p:spPr>
          <a:xfrm>
            <a:off x="914401" y="446679"/>
            <a:ext cx="4902440" cy="2763003"/>
          </a:xfrm>
          <a:prstGeom prst="rect">
            <a:avLst/>
          </a:prstGeom>
        </p:spPr>
      </p:pic>
      <p:pic>
        <p:nvPicPr>
          <p:cNvPr id="7" name="Google Shape;104;p1" descr="Archivo:Logotipo del Ministerio para la Transición Ecológica y el Reto  Demográfico.svg - Wikipedia, la enciclopedia libre">
            <a:extLst>
              <a:ext uri="{FF2B5EF4-FFF2-40B4-BE49-F238E27FC236}">
                <a16:creationId xmlns:a16="http://schemas.microsoft.com/office/drawing/2014/main" id="{C0AF2CBF-821F-B57C-3B68-2EB1CF8D08EB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914401" y="4285697"/>
            <a:ext cx="4902440" cy="1133754"/>
          </a:xfrm>
          <a:prstGeom prst="rect">
            <a:avLst/>
          </a:prstGeom>
          <a:noFill/>
        </p:spPr>
      </p:pic>
      <p:pic>
        <p:nvPicPr>
          <p:cNvPr id="5" name="Google Shape;103;p1" descr="http://intranet.chj.es/SecretariaGeneral/RRHH/Pblica/Imagen%20visual/Logotipos/PNG%20(sin%20fondo)/Logotipo%20.%20H.%20Color.png">
            <a:extLst>
              <a:ext uri="{FF2B5EF4-FFF2-40B4-BE49-F238E27FC236}">
                <a16:creationId xmlns:a16="http://schemas.microsoft.com/office/drawing/2014/main" id="{003E3FE3-6921-83B4-B3C0-1ABA1F474C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129" y="6268576"/>
            <a:ext cx="1605253" cy="43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95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Excavación - Iconos gratis de transporte">
            <a:extLst>
              <a:ext uri="{FF2B5EF4-FFF2-40B4-BE49-F238E27FC236}">
                <a16:creationId xmlns:a16="http://schemas.microsoft.com/office/drawing/2014/main" id="{E04DAF81-D93A-F6A5-A71D-A0725E095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3" y="1931838"/>
            <a:ext cx="952834" cy="952834"/>
          </a:xfrm>
          <a:prstGeom prst="rect">
            <a:avLst/>
          </a:prstGeom>
        </p:spPr>
      </p:pic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915EB3FF-AF33-6A58-AA06-C1129D0143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6400" y="181473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 descr="Prohibited - Free signs icons">
            <a:extLst>
              <a:ext uri="{FF2B5EF4-FFF2-40B4-BE49-F238E27FC236}">
                <a16:creationId xmlns:a16="http://schemas.microsoft.com/office/drawing/2014/main" id="{836D688D-77D3-13BB-15D3-0E76BB759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41516" y="1690688"/>
            <a:ext cx="448339" cy="448339"/>
          </a:xfrm>
          <a:prstGeom prst="rect">
            <a:avLst/>
          </a:prstGeom>
        </p:spPr>
      </p:pic>
      <p:pic>
        <p:nvPicPr>
          <p:cNvPr id="8" name="Imagen 7" descr="Autorizado - Iconos gratis de archivos y carpetas">
            <a:extLst>
              <a:ext uri="{FF2B5EF4-FFF2-40B4-BE49-F238E27FC236}">
                <a16:creationId xmlns:a16="http://schemas.microsoft.com/office/drawing/2014/main" id="{29BBC2D3-C813-E946-E613-3DFA91619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370922" y="4882507"/>
            <a:ext cx="827427" cy="827427"/>
          </a:xfrm>
          <a:prstGeom prst="rect">
            <a:avLst/>
          </a:prstGeom>
        </p:spPr>
      </p:pic>
      <p:pic>
        <p:nvPicPr>
          <p:cNvPr id="9" name="Imagen 8" descr="Dam - Free nature icons">
            <a:extLst>
              <a:ext uri="{FF2B5EF4-FFF2-40B4-BE49-F238E27FC236}">
                <a16:creationId xmlns:a16="http://schemas.microsoft.com/office/drawing/2014/main" id="{DFB11757-4C32-41F0-599D-236552ED5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478050" y="3909960"/>
            <a:ext cx="720299" cy="720299"/>
          </a:xfrm>
          <a:prstGeom prst="rect">
            <a:avLst/>
          </a:prstGeom>
        </p:spPr>
      </p:pic>
      <p:pic>
        <p:nvPicPr>
          <p:cNvPr id="10" name="Imagen 9" descr="River Animated Icon | Free nature Animated Icon">
            <a:extLst>
              <a:ext uri="{FF2B5EF4-FFF2-40B4-BE49-F238E27FC236}">
                <a16:creationId xmlns:a16="http://schemas.microsoft.com/office/drawing/2014/main" id="{32AE302D-23ED-EFDC-0FC4-001D62221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244283" y="2742402"/>
            <a:ext cx="1187831" cy="1187831"/>
          </a:xfrm>
          <a:prstGeom prst="rect">
            <a:avLst/>
          </a:prstGeom>
        </p:spPr>
      </p:pic>
      <p:sp>
        <p:nvSpPr>
          <p:cNvPr id="16" name="Google Shape;114;p2">
            <a:extLst>
              <a:ext uri="{FF2B5EF4-FFF2-40B4-BE49-F238E27FC236}">
                <a16:creationId xmlns:a16="http://schemas.microsoft.com/office/drawing/2014/main" id="{8985D082-3B64-5F53-9097-FEF86FB6101D}"/>
              </a:ext>
            </a:extLst>
          </p:cNvPr>
          <p:cNvSpPr/>
          <p:nvPr/>
        </p:nvSpPr>
        <p:spPr>
          <a:xfrm>
            <a:off x="607512" y="387144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6;p2">
            <a:extLst>
              <a:ext uri="{FF2B5EF4-FFF2-40B4-BE49-F238E27FC236}">
                <a16:creationId xmlns:a16="http://schemas.microsoft.com/office/drawing/2014/main" id="{BFFCF692-27C8-4B01-3B56-CFBB7118F809}"/>
              </a:ext>
            </a:extLst>
          </p:cNvPr>
          <p:cNvSpPr txBox="1"/>
          <p:nvPr/>
        </p:nvSpPr>
        <p:spPr>
          <a:xfrm>
            <a:off x="1860903" y="382338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Water Basin Plan – Law Regulation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11" name="Imagen 10" descr="Numero 1 - Iconos gratis de educación">
            <a:extLst>
              <a:ext uri="{FF2B5EF4-FFF2-40B4-BE49-F238E27FC236}">
                <a16:creationId xmlns:a16="http://schemas.microsoft.com/office/drawing/2014/main" id="{3F804EB3-9CFF-0DB0-F0B2-4D71F86507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496" y="130643"/>
            <a:ext cx="1187831" cy="1187831"/>
          </a:xfrm>
          <a:prstGeom prst="rect">
            <a:avLst/>
          </a:prstGeom>
        </p:spPr>
      </p:pic>
      <p:pic>
        <p:nvPicPr>
          <p:cNvPr id="4" name="Imagen 3" descr="Regulación - Iconos gratis de seguridad">
            <a:extLst>
              <a:ext uri="{FF2B5EF4-FFF2-40B4-BE49-F238E27FC236}">
                <a16:creationId xmlns:a16="http://schemas.microsoft.com/office/drawing/2014/main" id="{CB572EE8-97E3-1285-59F9-FE67BF0BB0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/>
        </p:blipFill>
        <p:spPr>
          <a:xfrm>
            <a:off x="9210675" y="36512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0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EGENERACIÓN PLAYAS | ¿Hacia unas playas sin arena? Un reto inédito para la  costa">
            <a:extLst>
              <a:ext uri="{FF2B5EF4-FFF2-40B4-BE49-F238E27FC236}">
                <a16:creationId xmlns:a16="http://schemas.microsoft.com/office/drawing/2014/main" id="{05FB8ABD-AC2D-B891-6F26-E490177B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2837FC6-E414-C480-BF23-3DE16F00C3EE}"/>
              </a:ext>
            </a:extLst>
          </p:cNvPr>
          <p:cNvSpPr/>
          <p:nvPr/>
        </p:nvSpPr>
        <p:spPr>
          <a:xfrm>
            <a:off x="607510" y="1603545"/>
            <a:ext cx="10573107" cy="470027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6694EE-C42B-564D-422A-4534C8695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42417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Temporary</a:t>
            </a:r>
            <a:r>
              <a:rPr lang="en-US" sz="2600" noProof="0" dirty="0"/>
              <a:t> rivers in region. </a:t>
            </a:r>
          </a:p>
          <a:p>
            <a:pPr>
              <a:lnSpc>
                <a:spcPct val="150000"/>
              </a:lnSpc>
            </a:pPr>
            <a:r>
              <a:rPr lang="en-US" sz="2600" noProof="0" dirty="0"/>
              <a:t>Infrastructures limit or prevent free Flow of sediments downstream</a:t>
            </a:r>
          </a:p>
          <a:p>
            <a:pPr>
              <a:lnSpc>
                <a:spcPct val="150000"/>
              </a:lnSpc>
            </a:pPr>
            <a:r>
              <a:rPr lang="en-US" sz="2600" noProof="0" dirty="0"/>
              <a:t>Dams and weirs reduce the volume of sediments that reach the coast</a:t>
            </a:r>
          </a:p>
          <a:p>
            <a:pPr>
              <a:lnSpc>
                <a:spcPct val="150000"/>
              </a:lnSpc>
            </a:pPr>
            <a:r>
              <a:rPr lang="en-US" sz="2600" noProof="0" dirty="0"/>
              <a:t>Sediments in reservoirs reduce storage capacity and efficiency</a:t>
            </a:r>
          </a:p>
          <a:p>
            <a:pPr>
              <a:lnSpc>
                <a:spcPct val="150000"/>
              </a:lnSpc>
            </a:pPr>
            <a:r>
              <a:rPr lang="en-US" sz="2600" noProof="0" dirty="0"/>
              <a:t>Reduction of river sediments input threatens marine ecosystems</a:t>
            </a:r>
          </a:p>
        </p:txBody>
      </p:sp>
      <p:pic>
        <p:nvPicPr>
          <p:cNvPr id="4" name="Imagen 3" descr="Colaboración - Iconos gratis de gestos">
            <a:extLst>
              <a:ext uri="{FF2B5EF4-FFF2-40B4-BE49-F238E27FC236}">
                <a16:creationId xmlns:a16="http://schemas.microsoft.com/office/drawing/2014/main" id="{5AD7F76F-C2EB-008E-3037-F018B0A5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542009" y="1027906"/>
            <a:ext cx="2143125" cy="2133600"/>
          </a:xfrm>
          <a:prstGeom prst="rect">
            <a:avLst/>
          </a:prstGeom>
        </p:spPr>
      </p:pic>
      <p:sp>
        <p:nvSpPr>
          <p:cNvPr id="14" name="Google Shape;114;p2">
            <a:extLst>
              <a:ext uri="{FF2B5EF4-FFF2-40B4-BE49-F238E27FC236}">
                <a16:creationId xmlns:a16="http://schemas.microsoft.com/office/drawing/2014/main" id="{EFFD68A7-F270-FFA4-DC0C-5E1ADA17B668}"/>
              </a:ext>
            </a:extLst>
          </p:cNvPr>
          <p:cNvSpPr/>
          <p:nvPr/>
        </p:nvSpPr>
        <p:spPr>
          <a:xfrm>
            <a:off x="607512" y="387144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16;p2">
            <a:extLst>
              <a:ext uri="{FF2B5EF4-FFF2-40B4-BE49-F238E27FC236}">
                <a16:creationId xmlns:a16="http://schemas.microsoft.com/office/drawing/2014/main" id="{B4371F7A-B048-0639-BC90-3955C4676266}"/>
              </a:ext>
            </a:extLst>
          </p:cNvPr>
          <p:cNvSpPr txBox="1"/>
          <p:nvPr/>
        </p:nvSpPr>
        <p:spPr>
          <a:xfrm>
            <a:off x="1860903" y="382338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Protocol between River-Coast Authorities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10" name="Imagen 9" descr="Número 2 - Iconos gratis de educación">
            <a:extLst>
              <a:ext uri="{FF2B5EF4-FFF2-40B4-BE49-F238E27FC236}">
                <a16:creationId xmlns:a16="http://schemas.microsoft.com/office/drawing/2014/main" id="{170444EC-EAE1-D2B4-577E-55B3761C0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74601" y="155641"/>
            <a:ext cx="1129551" cy="11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5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8E71-E0BA-33FF-1185-CA80E2CE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REGENERACIÓN PLAYAS | ¿Hacia unas playas sin arena? Un reto inédito para la  costa">
            <a:extLst>
              <a:ext uri="{FF2B5EF4-FFF2-40B4-BE49-F238E27FC236}">
                <a16:creationId xmlns:a16="http://schemas.microsoft.com/office/drawing/2014/main" id="{EBAC6332-C7A1-7B67-323F-5D25563AC3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378F2C9-9132-DBDB-7A20-63B0DBE02E7C}"/>
              </a:ext>
            </a:extLst>
          </p:cNvPr>
          <p:cNvSpPr/>
          <p:nvPr/>
        </p:nvSpPr>
        <p:spPr>
          <a:xfrm>
            <a:off x="174601" y="1425456"/>
            <a:ext cx="10913028" cy="470027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Paisaje de costa: Más de 271 mil ilustraciones y dibujos de stock con  licencia libres de regalías | Shutterstock">
            <a:extLst>
              <a:ext uri="{FF2B5EF4-FFF2-40B4-BE49-F238E27FC236}">
                <a16:creationId xmlns:a16="http://schemas.microsoft.com/office/drawing/2014/main" id="{2FA13214-CE04-4341-C547-7FD326BF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86"/>
          <a:stretch>
            <a:fillRect/>
          </a:stretch>
        </p:blipFill>
        <p:spPr>
          <a:xfrm>
            <a:off x="9409800" y="4906075"/>
            <a:ext cx="2524125" cy="17104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BA4F07-538E-ABA2-2DE8-9A2C3AAFB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45" y="1690688"/>
            <a:ext cx="1091302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400" b="1" noProof="0" dirty="0"/>
              <a:t>Basin Authority </a:t>
            </a:r>
            <a:r>
              <a:rPr lang="en-US" sz="3400" noProof="0" dirty="0"/>
              <a:t>identify potential </a:t>
            </a:r>
            <a:r>
              <a:rPr lang="en-US" sz="3400" dirty="0"/>
              <a:t>a</a:t>
            </a:r>
            <a:r>
              <a:rPr lang="en-US" sz="3400" noProof="0" dirty="0" err="1"/>
              <a:t>reas</a:t>
            </a:r>
            <a:r>
              <a:rPr lang="en-US" sz="3400" noProof="0" dirty="0"/>
              <a:t> for aggregate extraction. </a:t>
            </a:r>
          </a:p>
          <a:p>
            <a:pPr>
              <a:lnSpc>
                <a:spcPct val="150000"/>
              </a:lnSpc>
            </a:pPr>
            <a:r>
              <a:rPr lang="en-US" sz="3400" b="1" noProof="0" dirty="0"/>
              <a:t>Marine authority </a:t>
            </a:r>
            <a:r>
              <a:rPr lang="en-US" sz="3400" noProof="0" dirty="0"/>
              <a:t>proposes area and undertakes extraction</a:t>
            </a:r>
          </a:p>
          <a:p>
            <a:pPr>
              <a:lnSpc>
                <a:spcPct val="150000"/>
              </a:lnSpc>
            </a:pPr>
            <a:r>
              <a:rPr lang="en-US" sz="3400" dirty="0"/>
              <a:t>ONLY for </a:t>
            </a:r>
            <a:r>
              <a:rPr lang="en-US" sz="3400" b="1" dirty="0"/>
              <a:t>environmental purposes</a:t>
            </a:r>
            <a:endParaRPr lang="en-US" sz="3400" b="1" noProof="0" dirty="0"/>
          </a:p>
          <a:p>
            <a:pPr>
              <a:lnSpc>
                <a:spcPct val="150000"/>
              </a:lnSpc>
            </a:pPr>
            <a:r>
              <a:rPr lang="en-US" sz="3400" noProof="0" dirty="0"/>
              <a:t>Transport of </a:t>
            </a:r>
            <a:r>
              <a:rPr lang="en-US" sz="3400" b="1" noProof="0" dirty="0"/>
              <a:t>sediments from reservoirs to coastal </a:t>
            </a:r>
            <a:r>
              <a:rPr lang="en-US" sz="3400" noProof="0" dirty="0"/>
              <a:t>renovation projects</a:t>
            </a:r>
          </a:p>
          <a:p>
            <a:pPr>
              <a:lnSpc>
                <a:spcPct val="150000"/>
              </a:lnSpc>
            </a:pPr>
            <a:r>
              <a:rPr lang="en-US" sz="3400" noProof="0" dirty="0"/>
              <a:t>Works during dry season with minimal environmental impact</a:t>
            </a:r>
          </a:p>
          <a:p>
            <a:pPr>
              <a:lnSpc>
                <a:spcPct val="150000"/>
              </a:lnSpc>
            </a:pPr>
            <a:r>
              <a:rPr lang="en-US" sz="3400" noProof="0" dirty="0"/>
              <a:t>No trees cutting</a:t>
            </a:r>
            <a:endParaRPr lang="en-US" noProof="0" dirty="0"/>
          </a:p>
          <a:p>
            <a:endParaRPr lang="en-US" noProof="0" dirty="0"/>
          </a:p>
        </p:txBody>
      </p:sp>
      <p:pic>
        <p:nvPicPr>
          <p:cNvPr id="9" name="Imagen 8" descr="Colaboración - Iconos gratis de gestos">
            <a:extLst>
              <a:ext uri="{FF2B5EF4-FFF2-40B4-BE49-F238E27FC236}">
                <a16:creationId xmlns:a16="http://schemas.microsoft.com/office/drawing/2014/main" id="{9CCD0353-2F63-61BE-FD0B-7ACF48AD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9627496" y="1058704"/>
            <a:ext cx="2143125" cy="2133600"/>
          </a:xfrm>
          <a:prstGeom prst="rect">
            <a:avLst/>
          </a:prstGeom>
        </p:spPr>
      </p:pic>
      <p:pic>
        <p:nvPicPr>
          <p:cNvPr id="10" name="Imagen 9" descr="Imágenes de Presa agua dibujo - Descarga gratuita en Magnific (antes  Freepik)">
            <a:extLst>
              <a:ext uri="{FF2B5EF4-FFF2-40B4-BE49-F238E27FC236}">
                <a16:creationId xmlns:a16="http://schemas.microsoft.com/office/drawing/2014/main" id="{A50B191E-BC10-A549-779D-9415126A84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78" t="-3684" r="4174" b="12916"/>
          <a:stretch>
            <a:fillRect/>
          </a:stretch>
        </p:blipFill>
        <p:spPr>
          <a:xfrm>
            <a:off x="5236029" y="4906075"/>
            <a:ext cx="3908776" cy="17104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id="{0A243EBB-BE8E-3D16-6284-BC26665799F8}"/>
              </a:ext>
            </a:extLst>
          </p:cNvPr>
          <p:cNvSpPr/>
          <p:nvPr/>
        </p:nvSpPr>
        <p:spPr>
          <a:xfrm rot="10800000">
            <a:off x="8924259" y="5549931"/>
            <a:ext cx="813654" cy="57517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Google Shape;114;p2">
            <a:extLst>
              <a:ext uri="{FF2B5EF4-FFF2-40B4-BE49-F238E27FC236}">
                <a16:creationId xmlns:a16="http://schemas.microsoft.com/office/drawing/2014/main" id="{4695E1CF-32D0-8DCA-2F2F-7D802C725C0F}"/>
              </a:ext>
            </a:extLst>
          </p:cNvPr>
          <p:cNvSpPr/>
          <p:nvPr/>
        </p:nvSpPr>
        <p:spPr>
          <a:xfrm>
            <a:off x="607512" y="387144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16;p2">
            <a:extLst>
              <a:ext uri="{FF2B5EF4-FFF2-40B4-BE49-F238E27FC236}">
                <a16:creationId xmlns:a16="http://schemas.microsoft.com/office/drawing/2014/main" id="{EA52E02F-3908-73B6-51E2-F2F4CE6CCE29}"/>
              </a:ext>
            </a:extLst>
          </p:cNvPr>
          <p:cNvSpPr txBox="1"/>
          <p:nvPr/>
        </p:nvSpPr>
        <p:spPr>
          <a:xfrm>
            <a:off x="1860903" y="382338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Water Basin Plan – Law Regulation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20" name="Imagen 19" descr="Número 2 - Iconos gratis de educación">
            <a:extLst>
              <a:ext uri="{FF2B5EF4-FFF2-40B4-BE49-F238E27FC236}">
                <a16:creationId xmlns:a16="http://schemas.microsoft.com/office/drawing/2014/main" id="{8898722D-603A-2C08-195A-3A1BB5144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174601" y="155641"/>
            <a:ext cx="1129551" cy="11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441C6D-611B-72D3-9E82-EE16D82B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51" y="946080"/>
            <a:ext cx="8177550" cy="5745665"/>
          </a:xfrm>
          <a:prstGeom prst="rect">
            <a:avLst/>
          </a:prstGeom>
        </p:spPr>
      </p:pic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64AAF5AD-7770-BC1B-13E6-907D35B86981}"/>
              </a:ext>
            </a:extLst>
          </p:cNvPr>
          <p:cNvSpPr/>
          <p:nvPr/>
        </p:nvSpPr>
        <p:spPr>
          <a:xfrm>
            <a:off x="0" y="1856509"/>
            <a:ext cx="5172627" cy="4272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Google Shape;114;p2">
            <a:extLst>
              <a:ext uri="{FF2B5EF4-FFF2-40B4-BE49-F238E27FC236}">
                <a16:creationId xmlns:a16="http://schemas.microsoft.com/office/drawing/2014/main" id="{D999F8A0-E967-E0D0-7F55-7BDD11A3DE0E}"/>
              </a:ext>
            </a:extLst>
          </p:cNvPr>
          <p:cNvSpPr/>
          <p:nvPr/>
        </p:nvSpPr>
        <p:spPr>
          <a:xfrm>
            <a:off x="607512" y="387144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16;p2">
            <a:extLst>
              <a:ext uri="{FF2B5EF4-FFF2-40B4-BE49-F238E27FC236}">
                <a16:creationId xmlns:a16="http://schemas.microsoft.com/office/drawing/2014/main" id="{071F5E49-DA15-F4B7-9197-D86B14C5E049}"/>
              </a:ext>
            </a:extLst>
          </p:cNvPr>
          <p:cNvSpPr txBox="1"/>
          <p:nvPr/>
        </p:nvSpPr>
        <p:spPr>
          <a:xfrm>
            <a:off x="1860903" y="382338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Authorization of river extraction in weirs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890042-F38A-1148-4764-0AC5FAF2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480" y="-979288"/>
            <a:ext cx="11430000" cy="1325563"/>
          </a:xfrm>
        </p:spPr>
        <p:txBody>
          <a:bodyPr>
            <a:normAutofit/>
          </a:bodyPr>
          <a:lstStyle/>
          <a:p>
            <a:r>
              <a:rPr lang="es-ES" sz="2400" dirty="0" err="1"/>
              <a:t>Authorization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river</a:t>
            </a:r>
            <a:r>
              <a:rPr lang="es-ES" sz="2400" dirty="0"/>
              <a:t> </a:t>
            </a:r>
            <a:r>
              <a:rPr lang="es-ES" sz="2400" dirty="0" err="1"/>
              <a:t>extraction</a:t>
            </a:r>
            <a:r>
              <a:rPr lang="es-ES" sz="2400" dirty="0"/>
              <a:t> in </a:t>
            </a:r>
            <a:r>
              <a:rPr lang="es-ES" sz="2400" dirty="0" err="1"/>
              <a:t>river</a:t>
            </a:r>
            <a:r>
              <a:rPr lang="es-ES" sz="2400" dirty="0"/>
              <a:t> Algar </a:t>
            </a:r>
            <a:r>
              <a:rPr lang="es-ES" sz="2400" dirty="0" err="1"/>
              <a:t>weir</a:t>
            </a:r>
            <a:endParaRPr lang="es-ES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BEFAE2-3470-EF11-5145-2A7AF692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1739"/>
            <a:ext cx="5235098" cy="40671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" sz="1800" dirty="0"/>
              <a:t>30 </a:t>
            </a:r>
            <a:r>
              <a:rPr lang="es-ES" sz="1800" dirty="0" err="1"/>
              <a:t>years</a:t>
            </a:r>
            <a:r>
              <a:rPr lang="es-ES" sz="1800" dirty="0"/>
              <a:t> </a:t>
            </a:r>
            <a:r>
              <a:rPr lang="es-ES" sz="1800" dirty="0" err="1"/>
              <a:t>soil</a:t>
            </a:r>
            <a:r>
              <a:rPr lang="es-ES" sz="1800" dirty="0"/>
              <a:t> </a:t>
            </a:r>
            <a:r>
              <a:rPr lang="es-ES" sz="1800" dirty="0" err="1"/>
              <a:t>accumulation</a:t>
            </a:r>
            <a:r>
              <a:rPr lang="es-ES" sz="1800" dirty="0"/>
              <a:t> MUST NOT be </a:t>
            </a:r>
            <a:r>
              <a:rPr lang="es-ES" sz="1800" dirty="0" err="1"/>
              <a:t>released</a:t>
            </a:r>
            <a:r>
              <a:rPr lang="es-ES" sz="1800" dirty="0"/>
              <a:t> in one </a:t>
            </a:r>
            <a:r>
              <a:rPr lang="es-ES" sz="1800" dirty="0" err="1"/>
              <a:t>year</a:t>
            </a:r>
            <a:endParaRPr lang="es-ES" sz="1800" dirty="0"/>
          </a:p>
          <a:p>
            <a:pPr>
              <a:lnSpc>
                <a:spcPct val="150000"/>
              </a:lnSpc>
            </a:pPr>
            <a:r>
              <a:rPr lang="es-ES" sz="1800" dirty="0" err="1"/>
              <a:t>Only</a:t>
            </a:r>
            <a:r>
              <a:rPr lang="es-ES" sz="1800" dirty="0"/>
              <a:t> 20% </a:t>
            </a:r>
            <a:r>
              <a:rPr lang="es-ES" sz="1800" dirty="0" err="1"/>
              <a:t>of</a:t>
            </a:r>
            <a:r>
              <a:rPr lang="es-ES" sz="1800" dirty="0"/>
              <a:t> material </a:t>
            </a:r>
            <a:r>
              <a:rPr lang="es-ES" sz="1800" dirty="0" err="1"/>
              <a:t>is</a:t>
            </a:r>
            <a:r>
              <a:rPr lang="es-ES" sz="1800" dirty="0"/>
              <a:t> placed </a:t>
            </a:r>
            <a:r>
              <a:rPr lang="es-ES" sz="1800" dirty="0" err="1"/>
              <a:t>downstream</a:t>
            </a:r>
            <a:r>
              <a:rPr lang="es-ES" sz="1800" dirty="0"/>
              <a:t>, 80% </a:t>
            </a:r>
            <a:r>
              <a:rPr lang="es-ES" sz="1800" dirty="0" err="1"/>
              <a:t>waste</a:t>
            </a:r>
            <a:r>
              <a:rPr lang="es-ES" sz="1800" dirty="0"/>
              <a:t> manager </a:t>
            </a:r>
            <a:r>
              <a:rPr lang="es-ES" sz="1800" dirty="0" err="1"/>
              <a:t>facility</a:t>
            </a:r>
            <a:endParaRPr lang="es-ES" sz="1800" dirty="0"/>
          </a:p>
          <a:p>
            <a:pPr>
              <a:lnSpc>
                <a:spcPct val="150000"/>
              </a:lnSpc>
            </a:pPr>
            <a:r>
              <a:rPr lang="es-ES" sz="1800" b="1" dirty="0"/>
              <a:t>GRADUAL</a:t>
            </a:r>
            <a:r>
              <a:rPr lang="es-ES" sz="1800" dirty="0"/>
              <a:t> </a:t>
            </a:r>
            <a:r>
              <a:rPr lang="es-ES" sz="1800" dirty="0" err="1"/>
              <a:t>soil</a:t>
            </a:r>
            <a:r>
              <a:rPr lang="es-ES" sz="1800" dirty="0"/>
              <a:t> </a:t>
            </a:r>
            <a:r>
              <a:rPr lang="es-ES" sz="1800" dirty="0" err="1"/>
              <a:t>placement</a:t>
            </a:r>
            <a:r>
              <a:rPr lang="es-ES" sz="1800" dirty="0"/>
              <a:t> </a:t>
            </a:r>
            <a:r>
              <a:rPr lang="es-ES" sz="1800" dirty="0" err="1"/>
              <a:t>before</a:t>
            </a:r>
            <a:r>
              <a:rPr lang="es-ES" sz="1800" dirty="0"/>
              <a:t> </a:t>
            </a:r>
            <a:r>
              <a:rPr lang="es-ES" sz="1800" dirty="0" err="1"/>
              <a:t>rainy</a:t>
            </a:r>
            <a:r>
              <a:rPr lang="es-ES" sz="1800" dirty="0"/>
              <a:t> </a:t>
            </a:r>
            <a:r>
              <a:rPr lang="es-ES" sz="1800" dirty="0" err="1"/>
              <a:t>season</a:t>
            </a:r>
            <a:endParaRPr lang="es-ES" sz="1800" dirty="0"/>
          </a:p>
          <a:p>
            <a:pPr>
              <a:lnSpc>
                <a:spcPct val="150000"/>
              </a:lnSpc>
            </a:pPr>
            <a:r>
              <a:rPr lang="es-ES" sz="1800" dirty="0"/>
              <a:t>Material </a:t>
            </a:r>
            <a:r>
              <a:rPr lang="es-ES" sz="1800" b="1" dirty="0" err="1"/>
              <a:t>stockpiling</a:t>
            </a:r>
            <a:r>
              <a:rPr lang="es-ES" sz="1800" dirty="0"/>
              <a:t> in </a:t>
            </a:r>
            <a:r>
              <a:rPr lang="es-ES" sz="1800" dirty="0" err="1"/>
              <a:t>long</a:t>
            </a:r>
            <a:r>
              <a:rPr lang="es-ES" sz="1800" dirty="0"/>
              <a:t> </a:t>
            </a:r>
            <a:r>
              <a:rPr lang="es-ES" sz="1800" dirty="0" err="1"/>
              <a:t>thin</a:t>
            </a:r>
            <a:r>
              <a:rPr lang="es-ES" sz="1800" dirty="0"/>
              <a:t> </a:t>
            </a:r>
            <a:r>
              <a:rPr lang="es-ES" sz="1800" dirty="0" err="1"/>
              <a:t>strips</a:t>
            </a:r>
            <a:endParaRPr lang="es-ES" sz="1800" dirty="0"/>
          </a:p>
          <a:p>
            <a:pPr>
              <a:lnSpc>
                <a:spcPct val="150000"/>
              </a:lnSpc>
            </a:pPr>
            <a:r>
              <a:rPr lang="es-ES" sz="1800" b="1" dirty="0" err="1"/>
              <a:t>Monitoring</a:t>
            </a:r>
            <a:r>
              <a:rPr lang="es-ES" sz="1800" b="1" dirty="0"/>
              <a:t> </a:t>
            </a:r>
            <a:r>
              <a:rPr lang="es-ES" sz="1800" dirty="0" err="1"/>
              <a:t>macroinvertebrate</a:t>
            </a:r>
            <a:endParaRPr lang="es-ES" sz="1800" dirty="0"/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47D0D4F-D47A-18DB-519D-2FCA5F986D1D}"/>
              </a:ext>
            </a:extLst>
          </p:cNvPr>
          <p:cNvSpPr/>
          <p:nvPr/>
        </p:nvSpPr>
        <p:spPr>
          <a:xfrm rot="19621790">
            <a:off x="6169183" y="4607728"/>
            <a:ext cx="622956" cy="3666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la izquierda 9">
            <a:extLst>
              <a:ext uri="{FF2B5EF4-FFF2-40B4-BE49-F238E27FC236}">
                <a16:creationId xmlns:a16="http://schemas.microsoft.com/office/drawing/2014/main" id="{72F3366C-BE4C-D2F7-F32E-6A5CE8E7CAD9}"/>
              </a:ext>
            </a:extLst>
          </p:cNvPr>
          <p:cNvSpPr/>
          <p:nvPr/>
        </p:nvSpPr>
        <p:spPr>
          <a:xfrm rot="4457523">
            <a:off x="5551480" y="4126409"/>
            <a:ext cx="622956" cy="36663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curvada hacia la derecha 10">
            <a:extLst>
              <a:ext uri="{FF2B5EF4-FFF2-40B4-BE49-F238E27FC236}">
                <a16:creationId xmlns:a16="http://schemas.microsoft.com/office/drawing/2014/main" id="{ADCE7D17-DD0E-E2EF-5E74-F1B225F48ED9}"/>
              </a:ext>
            </a:extLst>
          </p:cNvPr>
          <p:cNvSpPr/>
          <p:nvPr/>
        </p:nvSpPr>
        <p:spPr>
          <a:xfrm rot="15452340">
            <a:off x="7445888" y="3150047"/>
            <a:ext cx="748848" cy="403889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2" name="Imagen 11" descr="Sand - Free construction and tools icons">
            <a:extLst>
              <a:ext uri="{FF2B5EF4-FFF2-40B4-BE49-F238E27FC236}">
                <a16:creationId xmlns:a16="http://schemas.microsoft.com/office/drawing/2014/main" id="{B94E3520-791A-A7A4-2525-471952E1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917728" y="3797388"/>
            <a:ext cx="956598" cy="956598"/>
          </a:xfrm>
          <a:prstGeom prst="rect">
            <a:avLst/>
          </a:prstGeom>
        </p:spPr>
      </p:pic>
      <p:pic>
        <p:nvPicPr>
          <p:cNvPr id="15" name="Imagen 14" descr="Excavación - Iconos gratis de transporte">
            <a:extLst>
              <a:ext uri="{FF2B5EF4-FFF2-40B4-BE49-F238E27FC236}">
                <a16:creationId xmlns:a16="http://schemas.microsoft.com/office/drawing/2014/main" id="{F0557EC9-85A9-F2B0-1A10-E87267C48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27" y="3373144"/>
            <a:ext cx="952834" cy="952834"/>
          </a:xfrm>
          <a:prstGeom prst="rect">
            <a:avLst/>
          </a:prstGeom>
        </p:spPr>
      </p:pic>
      <p:pic>
        <p:nvPicPr>
          <p:cNvPr id="17" name="Imagen 16" descr="Dump truck - Free transport icons">
            <a:extLst>
              <a:ext uri="{FF2B5EF4-FFF2-40B4-BE49-F238E27FC236}">
                <a16:creationId xmlns:a16="http://schemas.microsoft.com/office/drawing/2014/main" id="{16F193EE-56BF-DD7A-148E-E91689FBD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561" y="4803297"/>
            <a:ext cx="1325564" cy="1325564"/>
          </a:xfrm>
          <a:prstGeom prst="rect">
            <a:avLst/>
          </a:prstGeom>
        </p:spPr>
      </p:pic>
      <p:pic>
        <p:nvPicPr>
          <p:cNvPr id="18" name="Imagen 17" descr="Hydroelectric Dam Color Icon Stock Illustrations – 619 Hydroelectric Dam  Color Icon Stock Illustrations, Vectors &amp; Clipart - Dreamstime">
            <a:extLst>
              <a:ext uri="{FF2B5EF4-FFF2-40B4-BE49-F238E27FC236}">
                <a16:creationId xmlns:a16="http://schemas.microsoft.com/office/drawing/2014/main" id="{48664BDB-2418-E844-E008-538240EC2C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119" t="19947" r="9788" b="18254"/>
          <a:stretch>
            <a:fillRect/>
          </a:stretch>
        </p:blipFill>
        <p:spPr>
          <a:xfrm>
            <a:off x="8577786" y="2162748"/>
            <a:ext cx="1148793" cy="93299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0F17FF84-DF6A-6CC5-1BD3-01744744ACD3}"/>
              </a:ext>
            </a:extLst>
          </p:cNvPr>
          <p:cNvSpPr/>
          <p:nvPr/>
        </p:nvSpPr>
        <p:spPr>
          <a:xfrm rot="20389401">
            <a:off x="8469576" y="3778705"/>
            <a:ext cx="542500" cy="102707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8844C3E-646D-C166-743D-6A45BA3BA233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563699" y="3175181"/>
            <a:ext cx="177127" cy="63503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n 28" descr="Numero 3 - Iconos gratis de educación">
            <a:extLst>
              <a:ext uri="{FF2B5EF4-FFF2-40B4-BE49-F238E27FC236}">
                <a16:creationId xmlns:a16="http://schemas.microsoft.com/office/drawing/2014/main" id="{8FFAC386-4D7E-B478-4867-73076894E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174601" y="164363"/>
            <a:ext cx="1129551" cy="11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6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E8031D19-3554-953A-F637-08323381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ansporte de sedimentos ~ Sedimentologia para todos">
            <a:extLst>
              <a:ext uri="{FF2B5EF4-FFF2-40B4-BE49-F238E27FC236}">
                <a16:creationId xmlns:a16="http://schemas.microsoft.com/office/drawing/2014/main" id="{1B027F20-F81C-1A0E-5EE8-B7FEF9E91F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0DD42641-3139-32FE-537B-E2BCAC1DD9CE}"/>
              </a:ext>
            </a:extLst>
          </p:cNvPr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Introduction to sediment transport in rivers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Obstacles to sediment transport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Case studies to regulate river sediments 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lang="en-US" noProof="0" dirty="0"/>
          </a:p>
        </p:txBody>
      </p:sp>
      <p:sp>
        <p:nvSpPr>
          <p:cNvPr id="112" name="Google Shape;112;p2">
            <a:extLst>
              <a:ext uri="{FF2B5EF4-FFF2-40B4-BE49-F238E27FC236}">
                <a16:creationId xmlns:a16="http://schemas.microsoft.com/office/drawing/2014/main" id="{B2C52EEA-C2ED-289A-18CC-97080BEF17EA}"/>
              </a:ext>
            </a:extLst>
          </p:cNvPr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lang="en-US" noProof="0" dirty="0"/>
          </a:p>
        </p:txBody>
      </p:sp>
      <p:graphicFrame>
        <p:nvGraphicFramePr>
          <p:cNvPr id="113" name="Google Shape;113;p2">
            <a:extLst>
              <a:ext uri="{FF2B5EF4-FFF2-40B4-BE49-F238E27FC236}">
                <a16:creationId xmlns:a16="http://schemas.microsoft.com/office/drawing/2014/main" id="{508922EF-8BE0-8C8F-C514-9AE4DAEC34AF}"/>
              </a:ext>
            </a:extLst>
          </p:cNvPr>
          <p:cNvGraphicFramePr/>
          <p:nvPr/>
        </p:nvGraphicFramePr>
        <p:xfrm>
          <a:off x="-5396" y="693521"/>
          <a:ext cx="12221025" cy="531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2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4179B1F9-1068-6712-9409-24A7F36280FF}"/>
              </a:ext>
            </a:extLst>
          </p:cNvPr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>
            <a:extLst>
              <a:ext uri="{FF2B5EF4-FFF2-40B4-BE49-F238E27FC236}">
                <a16:creationId xmlns:a16="http://schemas.microsoft.com/office/drawing/2014/main" id="{A5C488EC-DA40-9477-23CA-1D76AA82AAB8}"/>
              </a:ext>
            </a:extLst>
          </p:cNvPr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>
            <a:extLst>
              <a:ext uri="{FF2B5EF4-FFF2-40B4-BE49-F238E27FC236}">
                <a16:creationId xmlns:a16="http://schemas.microsoft.com/office/drawing/2014/main" id="{347E1B58-6F79-D86E-C780-89AC1C121A8C}"/>
              </a:ext>
            </a:extLst>
          </p:cNvPr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117" name="Google Shape;117;p2">
            <a:extLst>
              <a:ext uri="{FF2B5EF4-FFF2-40B4-BE49-F238E27FC236}">
                <a16:creationId xmlns:a16="http://schemas.microsoft.com/office/drawing/2014/main" id="{2E7FB713-3CF2-6499-DF5F-4C98AD31B6D9}"/>
              </a:ext>
            </a:extLst>
          </p:cNvPr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lang="en-US" noProof="0" dirty="0"/>
          </a:p>
        </p:txBody>
      </p:sp>
      <p:sp>
        <p:nvSpPr>
          <p:cNvPr id="118" name="Google Shape;118;p2">
            <a:extLst>
              <a:ext uri="{FF2B5EF4-FFF2-40B4-BE49-F238E27FC236}">
                <a16:creationId xmlns:a16="http://schemas.microsoft.com/office/drawing/2014/main" id="{8820BE16-61DB-D9C9-D208-E3ED516C40D8}"/>
              </a:ext>
            </a:extLst>
          </p:cNvPr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lang="en-US" noProof="0" dirty="0"/>
          </a:p>
        </p:txBody>
      </p:sp>
      <p:sp>
        <p:nvSpPr>
          <p:cNvPr id="119" name="Google Shape;119;p2">
            <a:extLst>
              <a:ext uri="{FF2B5EF4-FFF2-40B4-BE49-F238E27FC236}">
                <a16:creationId xmlns:a16="http://schemas.microsoft.com/office/drawing/2014/main" id="{4D9349C6-8BA8-A5D8-B098-8B942A5E7075}"/>
              </a:ext>
            </a:extLst>
          </p:cNvPr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559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4;p2">
            <a:extLst>
              <a:ext uri="{FF2B5EF4-FFF2-40B4-BE49-F238E27FC236}">
                <a16:creationId xmlns:a16="http://schemas.microsoft.com/office/drawing/2014/main" id="{DA10BE36-8ED9-BE75-F81E-75CC769149B5}"/>
              </a:ext>
            </a:extLst>
          </p:cNvPr>
          <p:cNvSpPr/>
          <p:nvPr/>
        </p:nvSpPr>
        <p:spPr>
          <a:xfrm>
            <a:off x="334299" y="761870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5;p2">
            <a:extLst>
              <a:ext uri="{FF2B5EF4-FFF2-40B4-BE49-F238E27FC236}">
                <a16:creationId xmlns:a16="http://schemas.microsoft.com/office/drawing/2014/main" id="{D7AF2A0B-674D-1FF3-6FCD-F39F5759C932}"/>
              </a:ext>
            </a:extLst>
          </p:cNvPr>
          <p:cNvSpPr/>
          <p:nvPr/>
        </p:nvSpPr>
        <p:spPr>
          <a:xfrm>
            <a:off x="-5396" y="761870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6;p2">
            <a:extLst>
              <a:ext uri="{FF2B5EF4-FFF2-40B4-BE49-F238E27FC236}">
                <a16:creationId xmlns:a16="http://schemas.microsoft.com/office/drawing/2014/main" id="{C28E2B60-C886-6E05-C514-D525237176E8}"/>
              </a:ext>
            </a:extLst>
          </p:cNvPr>
          <p:cNvSpPr txBox="1"/>
          <p:nvPr/>
        </p:nvSpPr>
        <p:spPr>
          <a:xfrm>
            <a:off x="601422" y="774994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Conclusions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6CD151-6B73-AAAD-5ED6-0370426E5930}"/>
              </a:ext>
            </a:extLst>
          </p:cNvPr>
          <p:cNvSpPr txBox="1"/>
          <p:nvPr/>
        </p:nvSpPr>
        <p:spPr>
          <a:xfrm>
            <a:off x="334299" y="1752600"/>
            <a:ext cx="980030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Sediment</a:t>
            </a:r>
            <a:r>
              <a:rPr lang="es-ES" sz="2400" dirty="0"/>
              <a:t> </a:t>
            </a:r>
            <a:r>
              <a:rPr lang="es-ES" sz="2400" dirty="0" err="1"/>
              <a:t>management</a:t>
            </a:r>
            <a:r>
              <a:rPr lang="es-ES" sz="2400" dirty="0"/>
              <a:t> at a </a:t>
            </a:r>
            <a:r>
              <a:rPr lang="es-ES" sz="2400" b="1" dirty="0" err="1"/>
              <a:t>basin</a:t>
            </a:r>
            <a:r>
              <a:rPr lang="es-ES" sz="2400" b="1" dirty="0"/>
              <a:t> </a:t>
            </a:r>
            <a:r>
              <a:rPr lang="es-ES" sz="2400" b="1" dirty="0" err="1"/>
              <a:t>scale</a:t>
            </a:r>
            <a:r>
              <a:rPr lang="es-ES" sz="2400" b="1" dirty="0"/>
              <a:t>: </a:t>
            </a:r>
            <a:r>
              <a:rPr lang="es-ES" sz="2400" dirty="0" err="1"/>
              <a:t>river</a:t>
            </a:r>
            <a:r>
              <a:rPr lang="es-ES" sz="2400" dirty="0"/>
              <a:t> and </a:t>
            </a:r>
            <a:r>
              <a:rPr lang="es-ES" sz="2400" dirty="0" err="1"/>
              <a:t>coast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Be </a:t>
            </a:r>
            <a:r>
              <a:rPr lang="es-ES" sz="2400" b="1" dirty="0" err="1"/>
              <a:t>realistic</a:t>
            </a:r>
            <a:r>
              <a:rPr lang="es-ES" sz="2400" b="1" dirty="0"/>
              <a:t>. </a:t>
            </a:r>
            <a:r>
              <a:rPr lang="es-ES" sz="2400" dirty="0" err="1"/>
              <a:t>Return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unaltered</a:t>
            </a:r>
            <a:r>
              <a:rPr lang="es-ES" sz="2400" dirty="0"/>
              <a:t> </a:t>
            </a:r>
            <a:r>
              <a:rPr lang="es-ES" sz="2400" dirty="0" err="1"/>
              <a:t>river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not</a:t>
            </a:r>
            <a:r>
              <a:rPr lang="es-ES" sz="2400" dirty="0"/>
              <a:t> posible. </a:t>
            </a:r>
            <a:r>
              <a:rPr lang="es-ES" sz="2400" dirty="0" err="1"/>
              <a:t>Adaptation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vital.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Include</a:t>
            </a:r>
            <a:r>
              <a:rPr lang="es-ES" sz="2400" dirty="0"/>
              <a:t> </a:t>
            </a:r>
            <a:r>
              <a:rPr lang="es-ES" sz="2400" b="1" dirty="0" err="1"/>
              <a:t>sediment</a:t>
            </a:r>
            <a:r>
              <a:rPr lang="es-ES" sz="2400" b="1" dirty="0"/>
              <a:t> </a:t>
            </a:r>
            <a:r>
              <a:rPr lang="es-ES" sz="2400" b="1" dirty="0" err="1"/>
              <a:t>by-pass</a:t>
            </a:r>
            <a:r>
              <a:rPr lang="es-ES" sz="2400" b="1" dirty="0"/>
              <a:t> </a:t>
            </a:r>
            <a:r>
              <a:rPr lang="es-ES" sz="2400" dirty="0"/>
              <a:t>in </a:t>
            </a:r>
            <a:r>
              <a:rPr lang="es-ES" sz="2400" dirty="0" err="1"/>
              <a:t>dams</a:t>
            </a:r>
            <a:r>
              <a:rPr lang="es-ES" sz="2400" dirty="0"/>
              <a:t> and </a:t>
            </a:r>
            <a:r>
              <a:rPr lang="es-ES" sz="2400" dirty="0" err="1"/>
              <a:t>weirs</a:t>
            </a:r>
            <a:r>
              <a:rPr lang="es-ES" sz="2400" dirty="0"/>
              <a:t> as </a:t>
            </a:r>
            <a:r>
              <a:rPr lang="es-ES" sz="2400" dirty="0" err="1"/>
              <a:t>part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its</a:t>
            </a:r>
            <a:r>
              <a:rPr lang="es-ES" sz="2400" dirty="0"/>
              <a:t> </a:t>
            </a:r>
            <a:r>
              <a:rPr lang="es-ES" sz="2400" dirty="0" err="1"/>
              <a:t>maintenance</a:t>
            </a:r>
            <a:r>
              <a:rPr lang="es-ES" sz="2400" dirty="0"/>
              <a:t> </a:t>
            </a:r>
            <a:r>
              <a:rPr lang="es-ES" sz="2400" dirty="0" err="1"/>
              <a:t>costs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Many </a:t>
            </a:r>
            <a:r>
              <a:rPr lang="es-ES" sz="2400" dirty="0" err="1"/>
              <a:t>Stockholders</a:t>
            </a:r>
            <a:r>
              <a:rPr lang="es-ES" sz="2400" dirty="0"/>
              <a:t>. Need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stronger</a:t>
            </a:r>
            <a:r>
              <a:rPr lang="es-ES" sz="2400" dirty="0"/>
              <a:t> </a:t>
            </a:r>
            <a:r>
              <a:rPr lang="es-ES" sz="2400" b="1" dirty="0" err="1"/>
              <a:t>Colaboration</a:t>
            </a: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/>
              <a:t>New </a:t>
            </a:r>
            <a:r>
              <a:rPr lang="es-ES" sz="2400" b="1" dirty="0" err="1"/>
              <a:t>regulations</a:t>
            </a:r>
            <a:r>
              <a:rPr lang="es-ES" sz="2400" b="1" dirty="0"/>
              <a:t>: </a:t>
            </a:r>
            <a:r>
              <a:rPr lang="es-ES" sz="2400" dirty="0" err="1"/>
              <a:t>simplify</a:t>
            </a:r>
            <a:r>
              <a:rPr lang="es-ES" sz="2400" dirty="0"/>
              <a:t> </a:t>
            </a:r>
            <a:r>
              <a:rPr lang="es-ES" sz="2400" dirty="0" err="1"/>
              <a:t>burocrazy</a:t>
            </a: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9" name="Imagen 8" descr="Idea - Iconos gratis de tecnología">
            <a:extLst>
              <a:ext uri="{FF2B5EF4-FFF2-40B4-BE49-F238E27FC236}">
                <a16:creationId xmlns:a16="http://schemas.microsoft.com/office/drawing/2014/main" id="{97AE5AF6-9BD1-6DDB-891C-F0DCA11E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772092" y="353507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EC0CDC0D-083F-0D39-02E2-58B7546DD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ransporte de sedimentos ~ Sedimentologia para todos">
            <a:extLst>
              <a:ext uri="{FF2B5EF4-FFF2-40B4-BE49-F238E27FC236}">
                <a16:creationId xmlns:a16="http://schemas.microsoft.com/office/drawing/2014/main" id="{61B0E807-BA3D-8CAE-A42C-0CA14A7E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99" name="Google Shape;99;p1">
            <a:extLst>
              <a:ext uri="{FF2B5EF4-FFF2-40B4-BE49-F238E27FC236}">
                <a16:creationId xmlns:a16="http://schemas.microsoft.com/office/drawing/2014/main" id="{05C5CA05-6563-9442-7410-238A01CE9080}"/>
              </a:ext>
            </a:extLst>
          </p:cNvPr>
          <p:cNvSpPr/>
          <p:nvPr/>
        </p:nvSpPr>
        <p:spPr>
          <a:xfrm>
            <a:off x="1178235" y="1118938"/>
            <a:ext cx="9835529" cy="1717211"/>
          </a:xfrm>
          <a:prstGeom prst="rect">
            <a:avLst/>
          </a:prstGeom>
          <a:solidFill>
            <a:schemeClr val="lt1">
              <a:alpha val="70196"/>
            </a:schemeClr>
          </a:solidFill>
          <a:ln w="19050" cap="flat" cmpd="sng">
            <a:solidFill>
              <a:srgbClr val="08283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>
            <a:extLst>
              <a:ext uri="{FF2B5EF4-FFF2-40B4-BE49-F238E27FC236}">
                <a16:creationId xmlns:a16="http://schemas.microsoft.com/office/drawing/2014/main" id="{1211C116-C828-E52F-814D-7B9048DEF06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43743" y="3375648"/>
            <a:ext cx="9209704" cy="117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US" sz="3200" noProof="0" dirty="0">
                <a:solidFill>
                  <a:srgbClr val="0A3041"/>
                </a:solidFill>
                <a:latin typeface="Geo"/>
              </a:rPr>
              <a:t>Integrated Sediment Transport Management in Jucar River Basin, Spain</a:t>
            </a:r>
            <a:endParaRPr lang="en-US" sz="3200" noProof="0" dirty="0"/>
          </a:p>
        </p:txBody>
      </p:sp>
      <p:sp>
        <p:nvSpPr>
          <p:cNvPr id="102" name="Google Shape;102;p1">
            <a:extLst>
              <a:ext uri="{FF2B5EF4-FFF2-40B4-BE49-F238E27FC236}">
                <a16:creationId xmlns:a16="http://schemas.microsoft.com/office/drawing/2014/main" id="{EEB52D02-AD2D-4679-FF54-46E3D9D16931}"/>
              </a:ext>
            </a:extLst>
          </p:cNvPr>
          <p:cNvSpPr txBox="1"/>
          <p:nvPr/>
        </p:nvSpPr>
        <p:spPr>
          <a:xfrm>
            <a:off x="947056" y="1457533"/>
            <a:ext cx="1029788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 dirty="0">
                <a:solidFill>
                  <a:srgbClr val="0A3041"/>
                </a:solidFill>
                <a:latin typeface="Geo"/>
                <a:ea typeface="Geo"/>
                <a:cs typeface="Geo"/>
                <a:sym typeface="Geo"/>
              </a:rPr>
              <a:t>Thank you for your attention</a:t>
            </a:r>
            <a:endParaRPr dirty="0"/>
          </a:p>
        </p:txBody>
      </p:sp>
      <p:pic>
        <p:nvPicPr>
          <p:cNvPr id="103" name="Google Shape;103;p1" descr="http://intranet.chj.es/SecretariaGeneral/RRHH/Pblica/Imagen%20visual/Logotipos/PNG%20(sin%20fondo)/Logotipo%20.%20H.%20Color.png">
            <a:extLst>
              <a:ext uri="{FF2B5EF4-FFF2-40B4-BE49-F238E27FC236}">
                <a16:creationId xmlns:a16="http://schemas.microsoft.com/office/drawing/2014/main" id="{864A3E13-C212-7288-3FF9-AB5CEBE6F2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129" y="6268576"/>
            <a:ext cx="1605253" cy="4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Archivo:Logotipo del Ministerio para la Transición Ecológica y el Reto  Demográfico.svg - Wikipedia, la enciclopedia libre">
            <a:extLst>
              <a:ext uri="{FF2B5EF4-FFF2-40B4-BE49-F238E27FC236}">
                <a16:creationId xmlns:a16="http://schemas.microsoft.com/office/drawing/2014/main" id="{1D6CCC09-2681-6FC8-B632-7CEE06691C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8" y="6216820"/>
            <a:ext cx="2452688" cy="567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4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ansporte de sedimentos ~ Sedimentologia para todos">
            <a:extLst>
              <a:ext uri="{FF2B5EF4-FFF2-40B4-BE49-F238E27FC236}">
                <a16:creationId xmlns:a16="http://schemas.microsoft.com/office/drawing/2014/main" id="{8AA1B365-92A4-7041-7FA4-CF1BBC95C4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111" name="Google Shape;111;p2"/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sediment transport in rivers</a:t>
            </a:r>
            <a:endParaRPr lang="en-US" noProof="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Obstacles to sediment transport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studies to regulate river sediments </a:t>
            </a:r>
            <a:endParaRPr lang="en-US" noProof="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lang="en-US" noProof="0" dirty="0"/>
          </a:p>
        </p:txBody>
      </p:sp>
      <p:sp>
        <p:nvSpPr>
          <p:cNvPr id="112" name="Google Shape;112;p2"/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lang="en-US" noProof="0" dirty="0"/>
          </a:p>
        </p:txBody>
      </p:sp>
      <p:graphicFrame>
        <p:nvGraphicFramePr>
          <p:cNvPr id="113" name="Google Shape;113;p2"/>
          <p:cNvGraphicFramePr/>
          <p:nvPr>
            <p:extLst>
              <p:ext uri="{D42A27DB-BD31-4B8C-83A1-F6EECF244321}">
                <p14:modId xmlns:p14="http://schemas.microsoft.com/office/powerpoint/2010/main" val="456213595"/>
              </p:ext>
            </p:extLst>
          </p:nvPr>
        </p:nvGraphicFramePr>
        <p:xfrm>
          <a:off x="-5396" y="693521"/>
          <a:ext cx="12221025" cy="531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2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" name="Google Shape;114;p2"/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117" name="Google Shape;117;p2"/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lang="en-US" noProof="0" dirty="0"/>
          </a:p>
        </p:txBody>
      </p:sp>
      <p:sp>
        <p:nvSpPr>
          <p:cNvPr id="118" name="Google Shape;118;p2"/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lang="en-US" noProof="0" dirty="0"/>
          </a:p>
        </p:txBody>
      </p:sp>
      <p:sp>
        <p:nvSpPr>
          <p:cNvPr id="119" name="Google Shape;119;p2"/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lang="en-US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92CDD2F5-97DD-B418-5739-48FC3195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ansporte de sedimentos ~ Sedimentologia para todos">
            <a:extLst>
              <a:ext uri="{FF2B5EF4-FFF2-40B4-BE49-F238E27FC236}">
                <a16:creationId xmlns:a16="http://schemas.microsoft.com/office/drawing/2014/main" id="{EC22D8A4-A557-9493-856F-5B570EC5A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8777D985-410B-3539-8CB2-5E4CFDE891EE}"/>
              </a:ext>
            </a:extLst>
          </p:cNvPr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sediment transport in rivers</a:t>
            </a:r>
            <a:endParaRPr lang="en-US" noProof="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Obstacles to sediment transport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Case studies to regulate river sediments 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Google Shape;112;p2">
            <a:extLst>
              <a:ext uri="{FF2B5EF4-FFF2-40B4-BE49-F238E27FC236}">
                <a16:creationId xmlns:a16="http://schemas.microsoft.com/office/drawing/2014/main" id="{2FBEF83A-BCF7-E0F5-044C-157B78E6440A}"/>
              </a:ext>
            </a:extLst>
          </p:cNvPr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lang="en-US" noProof="0" dirty="0"/>
          </a:p>
        </p:txBody>
      </p:sp>
      <p:graphicFrame>
        <p:nvGraphicFramePr>
          <p:cNvPr id="113" name="Google Shape;113;p2">
            <a:extLst>
              <a:ext uri="{FF2B5EF4-FFF2-40B4-BE49-F238E27FC236}">
                <a16:creationId xmlns:a16="http://schemas.microsoft.com/office/drawing/2014/main" id="{FE631118-BD1D-F5C4-73FE-49583D556B7C}"/>
              </a:ext>
            </a:extLst>
          </p:cNvPr>
          <p:cNvGraphicFramePr/>
          <p:nvPr/>
        </p:nvGraphicFramePr>
        <p:xfrm>
          <a:off x="-5396" y="693521"/>
          <a:ext cx="12221025" cy="531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2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D80D3CB0-2638-6E7F-DB08-BDFDF063A01B}"/>
              </a:ext>
            </a:extLst>
          </p:cNvPr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>
            <a:extLst>
              <a:ext uri="{FF2B5EF4-FFF2-40B4-BE49-F238E27FC236}">
                <a16:creationId xmlns:a16="http://schemas.microsoft.com/office/drawing/2014/main" id="{1C32A171-B0E1-873A-FBD3-2027504FB48A}"/>
              </a:ext>
            </a:extLst>
          </p:cNvPr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>
            <a:extLst>
              <a:ext uri="{FF2B5EF4-FFF2-40B4-BE49-F238E27FC236}">
                <a16:creationId xmlns:a16="http://schemas.microsoft.com/office/drawing/2014/main" id="{0F47C126-3CE3-F524-A273-C406F1C78F58}"/>
              </a:ext>
            </a:extLst>
          </p:cNvPr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117" name="Google Shape;117;p2">
            <a:extLst>
              <a:ext uri="{FF2B5EF4-FFF2-40B4-BE49-F238E27FC236}">
                <a16:creationId xmlns:a16="http://schemas.microsoft.com/office/drawing/2014/main" id="{D388CC87-7CF9-4429-3327-FB7266CA0099}"/>
              </a:ext>
            </a:extLst>
          </p:cNvPr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lang="en-US" noProof="0" dirty="0"/>
          </a:p>
        </p:txBody>
      </p:sp>
      <p:sp>
        <p:nvSpPr>
          <p:cNvPr id="118" name="Google Shape;118;p2">
            <a:extLst>
              <a:ext uri="{FF2B5EF4-FFF2-40B4-BE49-F238E27FC236}">
                <a16:creationId xmlns:a16="http://schemas.microsoft.com/office/drawing/2014/main" id="{40C2E702-4F52-0E09-A48A-3C32B962734F}"/>
              </a:ext>
            </a:extLst>
          </p:cNvPr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lang="en-US" noProof="0" dirty="0"/>
          </a:p>
        </p:txBody>
      </p:sp>
      <p:sp>
        <p:nvSpPr>
          <p:cNvPr id="119" name="Google Shape;119;p2">
            <a:extLst>
              <a:ext uri="{FF2B5EF4-FFF2-40B4-BE49-F238E27FC236}">
                <a16:creationId xmlns:a16="http://schemas.microsoft.com/office/drawing/2014/main" id="{8B5A7ABD-5C9D-03A8-361E-8E25A353DB5D}"/>
              </a:ext>
            </a:extLst>
          </p:cNvPr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847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05B70-BD97-0A0E-7C36-9FA3C9CF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C454EDC-5910-9F47-AC2A-B8CD60FC3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  <a:prstGeom prst="rect">
            <a:avLst/>
          </a:prstGeom>
        </p:spPr>
      </p:pic>
      <p:pic>
        <p:nvPicPr>
          <p:cNvPr id="11" name="Imagen 10" descr="2.1. Erosión, transporte y sedimentación | CT1 - Tema 3.1: Historia de la  Tierra y de la vida: El relieve terrestre">
            <a:extLst>
              <a:ext uri="{FF2B5EF4-FFF2-40B4-BE49-F238E27FC236}">
                <a16:creationId xmlns:a16="http://schemas.microsoft.com/office/drawing/2014/main" id="{4F30F6C7-8F24-56A1-741A-E478AC13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79" y="0"/>
            <a:ext cx="6273122" cy="2730654"/>
          </a:xfrm>
          <a:prstGeom prst="rect">
            <a:avLst/>
          </a:prstGeom>
        </p:spPr>
      </p:pic>
      <p:pic>
        <p:nvPicPr>
          <p:cNvPr id="13" name="Imagen 12" descr="Cañones y meandros, el modelado fluvial – Hombre Geológico">
            <a:extLst>
              <a:ext uri="{FF2B5EF4-FFF2-40B4-BE49-F238E27FC236}">
                <a16:creationId xmlns:a16="http://schemas.microsoft.com/office/drawing/2014/main" id="{B4B0AA59-E01F-BB15-0982-7DA884C0D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4" y="2525731"/>
            <a:ext cx="4354286" cy="2408186"/>
          </a:xfrm>
          <a:prstGeom prst="rect">
            <a:avLst/>
          </a:prstGeom>
        </p:spPr>
      </p:pic>
      <p:pic>
        <p:nvPicPr>
          <p:cNvPr id="15" name="Imagen 14" descr="Transporte de sedimentos por el agua – Simulaciones Interactivas de  Ciencias para STEM – Ciencias de la Tierra – EduMedia">
            <a:extLst>
              <a:ext uri="{FF2B5EF4-FFF2-40B4-BE49-F238E27FC236}">
                <a16:creationId xmlns:a16="http://schemas.microsoft.com/office/drawing/2014/main" id="{54230F9E-58ED-13D7-2FC9-6A1A7CB0B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709" y="474494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0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00149-6AED-48B2-DCBD-BE16251E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F1D7AB-FE88-6223-2F43-C05147D54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67E466-D40F-D147-1E7D-C592751CC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0EA2C9E8-BA30-535C-B121-6B84EE376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ansporte de sedimentos ~ Sedimentologia para todos">
            <a:extLst>
              <a:ext uri="{FF2B5EF4-FFF2-40B4-BE49-F238E27FC236}">
                <a16:creationId xmlns:a16="http://schemas.microsoft.com/office/drawing/2014/main" id="{20C0ADB4-69D6-BFF7-FE44-A22C81EA6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B7FC5F27-1C5B-4D49-7FD8-CF20006FB4C9}"/>
              </a:ext>
            </a:extLst>
          </p:cNvPr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Introduction to sediment transport in rivers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Obstacles to sediment transport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Case studies to regulate river sediments 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Google Shape;112;p2">
            <a:extLst>
              <a:ext uri="{FF2B5EF4-FFF2-40B4-BE49-F238E27FC236}">
                <a16:creationId xmlns:a16="http://schemas.microsoft.com/office/drawing/2014/main" id="{0F11F6D6-3176-E373-5AB9-04B8B056173A}"/>
              </a:ext>
            </a:extLst>
          </p:cNvPr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lang="en-US" noProof="0" dirty="0"/>
          </a:p>
        </p:txBody>
      </p:sp>
      <p:graphicFrame>
        <p:nvGraphicFramePr>
          <p:cNvPr id="113" name="Google Shape;113;p2">
            <a:extLst>
              <a:ext uri="{FF2B5EF4-FFF2-40B4-BE49-F238E27FC236}">
                <a16:creationId xmlns:a16="http://schemas.microsoft.com/office/drawing/2014/main" id="{70BB399C-08C7-82AD-4C67-47683D310A21}"/>
              </a:ext>
            </a:extLst>
          </p:cNvPr>
          <p:cNvGraphicFramePr/>
          <p:nvPr/>
        </p:nvGraphicFramePr>
        <p:xfrm>
          <a:off x="-5396" y="693521"/>
          <a:ext cx="12221025" cy="531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2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AFE5BDFD-F87F-1D4E-A2B4-C86125D749BC}"/>
              </a:ext>
            </a:extLst>
          </p:cNvPr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>
            <a:extLst>
              <a:ext uri="{FF2B5EF4-FFF2-40B4-BE49-F238E27FC236}">
                <a16:creationId xmlns:a16="http://schemas.microsoft.com/office/drawing/2014/main" id="{D24BA655-CF95-DDE2-BE68-AFBCD652EBFE}"/>
              </a:ext>
            </a:extLst>
          </p:cNvPr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>
            <a:extLst>
              <a:ext uri="{FF2B5EF4-FFF2-40B4-BE49-F238E27FC236}">
                <a16:creationId xmlns:a16="http://schemas.microsoft.com/office/drawing/2014/main" id="{F1EF54D3-1B4F-88FD-C6AB-8E727C8D4988}"/>
              </a:ext>
            </a:extLst>
          </p:cNvPr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117" name="Google Shape;117;p2">
            <a:extLst>
              <a:ext uri="{FF2B5EF4-FFF2-40B4-BE49-F238E27FC236}">
                <a16:creationId xmlns:a16="http://schemas.microsoft.com/office/drawing/2014/main" id="{35802EE1-18E8-955A-C6AE-D966E0839EA3}"/>
              </a:ext>
            </a:extLst>
          </p:cNvPr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lang="en-US" noProof="0" dirty="0"/>
          </a:p>
        </p:txBody>
      </p:sp>
      <p:sp>
        <p:nvSpPr>
          <p:cNvPr id="118" name="Google Shape;118;p2">
            <a:extLst>
              <a:ext uri="{FF2B5EF4-FFF2-40B4-BE49-F238E27FC236}">
                <a16:creationId xmlns:a16="http://schemas.microsoft.com/office/drawing/2014/main" id="{82996A65-EDB2-7259-3F14-4C3589E34870}"/>
              </a:ext>
            </a:extLst>
          </p:cNvPr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lang="en-US" noProof="0" dirty="0"/>
          </a:p>
        </p:txBody>
      </p:sp>
      <p:sp>
        <p:nvSpPr>
          <p:cNvPr id="119" name="Google Shape;119;p2">
            <a:extLst>
              <a:ext uri="{FF2B5EF4-FFF2-40B4-BE49-F238E27FC236}">
                <a16:creationId xmlns:a16="http://schemas.microsoft.com/office/drawing/2014/main" id="{6BC56BF7-F79F-BAE6-610A-6FCEB4B382F2}"/>
              </a:ext>
            </a:extLst>
          </p:cNvPr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17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2">
            <a:extLst>
              <a:ext uri="{FF2B5EF4-FFF2-40B4-BE49-F238E27FC236}">
                <a16:creationId xmlns:a16="http://schemas.microsoft.com/office/drawing/2014/main" id="{9AEC7FC0-0CA1-4A1C-F37C-32DDF9DF063F}"/>
              </a:ext>
            </a:extLst>
          </p:cNvPr>
          <p:cNvSpPr/>
          <p:nvPr/>
        </p:nvSpPr>
        <p:spPr>
          <a:xfrm>
            <a:off x="0" y="682420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6;p2">
            <a:extLst>
              <a:ext uri="{FF2B5EF4-FFF2-40B4-BE49-F238E27FC236}">
                <a16:creationId xmlns:a16="http://schemas.microsoft.com/office/drawing/2014/main" id="{EA56492E-3CCF-A385-A319-862910D0D1FF}"/>
              </a:ext>
            </a:extLst>
          </p:cNvPr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8" name="Google Shape;114;p2">
            <a:extLst>
              <a:ext uri="{FF2B5EF4-FFF2-40B4-BE49-F238E27FC236}">
                <a16:creationId xmlns:a16="http://schemas.microsoft.com/office/drawing/2014/main" id="{D0207564-8286-D03B-E1BD-D402639E991B}"/>
              </a:ext>
            </a:extLst>
          </p:cNvPr>
          <p:cNvSpPr/>
          <p:nvPr/>
        </p:nvSpPr>
        <p:spPr>
          <a:xfrm>
            <a:off x="475813" y="718330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6;p2">
            <a:extLst>
              <a:ext uri="{FF2B5EF4-FFF2-40B4-BE49-F238E27FC236}">
                <a16:creationId xmlns:a16="http://schemas.microsoft.com/office/drawing/2014/main" id="{528466A9-E787-F15E-4C13-D1CFB5EC6F9C}"/>
              </a:ext>
            </a:extLst>
          </p:cNvPr>
          <p:cNvSpPr txBox="1"/>
          <p:nvPr/>
        </p:nvSpPr>
        <p:spPr>
          <a:xfrm>
            <a:off x="742936" y="731454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Obstacles to Sediment Transport in </a:t>
            </a:r>
            <a:r>
              <a:rPr lang="en-US" sz="2800" b="1" dirty="0">
                <a:solidFill>
                  <a:srgbClr val="FFC000"/>
                </a:solidFill>
                <a:latin typeface="Arial"/>
                <a:cs typeface="Arial"/>
              </a:rPr>
              <a:t>Rivers</a:t>
            </a:r>
            <a:endParaRPr lang="en-US" sz="2800" b="1" dirty="0">
              <a:solidFill>
                <a:schemeClr val="lt1"/>
              </a:solidFill>
              <a:latin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972DADE-080B-087D-E259-2B572AB01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 b="12698"/>
          <a:stretch>
            <a:fillRect/>
          </a:stretch>
        </p:blipFill>
        <p:spPr>
          <a:xfrm>
            <a:off x="0" y="1304747"/>
            <a:ext cx="12191999" cy="55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5;p2">
            <a:extLst>
              <a:ext uri="{FF2B5EF4-FFF2-40B4-BE49-F238E27FC236}">
                <a16:creationId xmlns:a16="http://schemas.microsoft.com/office/drawing/2014/main" id="{EFCD96C1-ED2A-2FD1-FAEB-88DE60B26DB8}"/>
              </a:ext>
            </a:extLst>
          </p:cNvPr>
          <p:cNvSpPr/>
          <p:nvPr/>
        </p:nvSpPr>
        <p:spPr>
          <a:xfrm>
            <a:off x="0" y="729215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4;p2">
            <a:extLst>
              <a:ext uri="{FF2B5EF4-FFF2-40B4-BE49-F238E27FC236}">
                <a16:creationId xmlns:a16="http://schemas.microsoft.com/office/drawing/2014/main" id="{DC42AD52-6766-618D-43C7-43FCFAEE7CDF}"/>
              </a:ext>
            </a:extLst>
          </p:cNvPr>
          <p:cNvSpPr/>
          <p:nvPr/>
        </p:nvSpPr>
        <p:spPr>
          <a:xfrm>
            <a:off x="475813" y="718330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6;p2">
            <a:extLst>
              <a:ext uri="{FF2B5EF4-FFF2-40B4-BE49-F238E27FC236}">
                <a16:creationId xmlns:a16="http://schemas.microsoft.com/office/drawing/2014/main" id="{5DA93DB5-5AEC-59E1-FA0B-C3B705FDB4D9}"/>
              </a:ext>
            </a:extLst>
          </p:cNvPr>
          <p:cNvSpPr txBox="1"/>
          <p:nvPr/>
        </p:nvSpPr>
        <p:spPr>
          <a:xfrm>
            <a:off x="742936" y="731454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Obstacles to Sediment Transport in </a:t>
            </a:r>
            <a:r>
              <a:rPr lang="en-US" sz="2800" b="1" dirty="0">
                <a:solidFill>
                  <a:srgbClr val="FFC000"/>
                </a:solidFill>
                <a:latin typeface="Arial"/>
                <a:cs typeface="Arial"/>
              </a:rPr>
              <a:t>Rivers</a:t>
            </a:r>
            <a:endParaRPr lang="en-US" sz="2800" b="1" dirty="0">
              <a:solidFill>
                <a:schemeClr val="lt1"/>
              </a:solidFill>
              <a:latin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pic>
        <p:nvPicPr>
          <p:cNvPr id="8" name="Imagen 7" descr="El mar engulló la playa del Saler en el último temporal y las olas chocaban contra las dunas. ">
            <a:extLst>
              <a:ext uri="{FF2B5EF4-FFF2-40B4-BE49-F238E27FC236}">
                <a16:creationId xmlns:a16="http://schemas.microsoft.com/office/drawing/2014/main" id="{49338894-B1ED-5EC0-A9AB-1A6E5121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632"/>
            <a:ext cx="3341914" cy="2061918"/>
          </a:xfrm>
          <a:prstGeom prst="rect">
            <a:avLst/>
          </a:prstGeom>
        </p:spPr>
      </p:pic>
      <p:pic>
        <p:nvPicPr>
          <p:cNvPr id="10" name="Imagen 9" descr="La borrasca 'Harry' deja arenales engullidos, infraestructuras arrasadas y  la caída de una terraza de un edificio | Valencia Plaza">
            <a:extLst>
              <a:ext uri="{FF2B5EF4-FFF2-40B4-BE49-F238E27FC236}">
                <a16:creationId xmlns:a16="http://schemas.microsoft.com/office/drawing/2014/main" id="{850E78D8-0374-819E-A7D3-65F246DF8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2" y="2889833"/>
            <a:ext cx="3346096" cy="2227942"/>
          </a:xfrm>
          <a:prstGeom prst="rect">
            <a:avLst/>
          </a:prstGeom>
        </p:spPr>
      </p:pic>
      <p:pic>
        <p:nvPicPr>
          <p:cNvPr id="9" name="Imagen 8" descr="Playas Tavernes: Los expertos alertan de que los nuevos diques en Cullera  agravarán la erosión en Tavernes">
            <a:extLst>
              <a:ext uri="{FF2B5EF4-FFF2-40B4-BE49-F238E27FC236}">
                <a16:creationId xmlns:a16="http://schemas.microsoft.com/office/drawing/2014/main" id="{097B634C-7425-AFA7-FF6C-0EEDC45E6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30058"/>
            <a:ext cx="3341914" cy="22279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3D362F-F1F8-BDD4-3EE1-FB6B9B5A17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8882"/>
          <a:stretch>
            <a:fillRect/>
          </a:stretch>
        </p:blipFill>
        <p:spPr>
          <a:xfrm>
            <a:off x="7977625" y="1299737"/>
            <a:ext cx="4257277" cy="308219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C4F32DA-3896-B88E-233C-501CE76DA528}"/>
              </a:ext>
            </a:extLst>
          </p:cNvPr>
          <p:cNvSpPr txBox="1"/>
          <p:nvPr/>
        </p:nvSpPr>
        <p:spPr>
          <a:xfrm>
            <a:off x="3609037" y="1773419"/>
            <a:ext cx="3856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Comic Sans MS" panose="030F0702030302020204" pitchFamily="66" charset="0"/>
              </a:rPr>
              <a:t>Rivers and </a:t>
            </a:r>
            <a:r>
              <a:rPr lang="es-ES" sz="3000" dirty="0" err="1">
                <a:latin typeface="Comic Sans MS" panose="030F0702030302020204" pitchFamily="66" charset="0"/>
              </a:rPr>
              <a:t>coasts</a:t>
            </a:r>
            <a:r>
              <a:rPr lang="es-ES" sz="3000" dirty="0">
                <a:latin typeface="Comic Sans MS" panose="030F0702030302020204" pitchFamily="66" charset="0"/>
              </a:rPr>
              <a:t> are HUNGRY </a:t>
            </a:r>
            <a:r>
              <a:rPr lang="es-ES" sz="3000" dirty="0" err="1">
                <a:latin typeface="Comic Sans MS" panose="030F0702030302020204" pitchFamily="66" charset="0"/>
              </a:rPr>
              <a:t>for</a:t>
            </a:r>
            <a:r>
              <a:rPr lang="es-ES" sz="3000" dirty="0">
                <a:latin typeface="Comic Sans MS" panose="030F0702030302020204" pitchFamily="66" charset="0"/>
              </a:rPr>
              <a:t> </a:t>
            </a:r>
            <a:r>
              <a:rPr lang="es-ES" sz="3000" dirty="0" err="1">
                <a:latin typeface="Comic Sans MS" panose="030F0702030302020204" pitchFamily="66" charset="0"/>
              </a:rPr>
              <a:t>sediments</a:t>
            </a:r>
            <a:endParaRPr lang="es-ES" sz="300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Ríos hambrientos de sedimento. La apoteosis de la erosión fluvial.">
            <a:extLst>
              <a:ext uri="{FF2B5EF4-FFF2-40B4-BE49-F238E27FC236}">
                <a16:creationId xmlns:a16="http://schemas.microsoft.com/office/drawing/2014/main" id="{8DD234E6-BB35-4D87-17BC-4A25D2136C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2592"/>
          <a:stretch>
            <a:fillRect/>
          </a:stretch>
        </p:blipFill>
        <p:spPr>
          <a:xfrm>
            <a:off x="7977625" y="4067119"/>
            <a:ext cx="4257277" cy="2790882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C73AEF8E-2131-CFE9-7808-13CAD0DF738D}"/>
              </a:ext>
            </a:extLst>
          </p:cNvPr>
          <p:cNvGrpSpPr/>
          <p:nvPr/>
        </p:nvGrpSpPr>
        <p:grpSpPr>
          <a:xfrm>
            <a:off x="4214376" y="3607253"/>
            <a:ext cx="3250747" cy="3250747"/>
            <a:chOff x="4223814" y="2895710"/>
            <a:chExt cx="3250747" cy="3250747"/>
          </a:xfrm>
        </p:grpSpPr>
        <p:pic>
          <p:nvPicPr>
            <p:cNvPr id="15" name="Imagen 14" descr="I'm Hungry! (Funny Little Books by Elise Gravel, 4) by Gravel, Elise -  Amazon.ae">
              <a:extLst>
                <a:ext uri="{FF2B5EF4-FFF2-40B4-BE49-F238E27FC236}">
                  <a16:creationId xmlns:a16="http://schemas.microsoft.com/office/drawing/2014/main" id="{398FEFDE-DF4D-BF6F-1D9A-0318F2A7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23814" y="2895710"/>
              <a:ext cx="3250747" cy="3250747"/>
            </a:xfrm>
            <a:prstGeom prst="rect">
              <a:avLst/>
            </a:prstGeom>
          </p:spPr>
        </p:pic>
        <p:pic>
          <p:nvPicPr>
            <p:cNvPr id="17" name="Imagen 16" descr="I'm Hungry! (Funny Little Books by Elise Gravel, 4) by Gravel, Elise -  Amazon.ae">
              <a:extLst>
                <a:ext uri="{FF2B5EF4-FFF2-40B4-BE49-F238E27FC236}">
                  <a16:creationId xmlns:a16="http://schemas.microsoft.com/office/drawing/2014/main" id="{34A79137-A7E1-2BE3-5065-176026D1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4289" t="77017" r="1888" b="10928"/>
            <a:stretch>
              <a:fillRect/>
            </a:stretch>
          </p:blipFill>
          <p:spPr>
            <a:xfrm>
              <a:off x="6096000" y="5734659"/>
              <a:ext cx="1099457" cy="391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12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BA862675-E42E-B5AD-87B3-4D8E735E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ransporte de sedimentos ~ Sedimentologia para todos">
            <a:extLst>
              <a:ext uri="{FF2B5EF4-FFF2-40B4-BE49-F238E27FC236}">
                <a16:creationId xmlns:a16="http://schemas.microsoft.com/office/drawing/2014/main" id="{A67D4BC9-62F4-DD27-FA40-143F87C2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b="7547"/>
          <a:stretch>
            <a:fillRect/>
          </a:stretch>
        </p:blipFill>
        <p:spPr>
          <a:xfrm>
            <a:off x="-5396" y="-1"/>
            <a:ext cx="12197396" cy="6858001"/>
          </a:xfrm>
          <a:prstGeom prst="rect">
            <a:avLst/>
          </a:prstGeom>
        </p:spPr>
      </p:pic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119B72D7-0C59-B2D9-2CD9-DF2DFA53AAB1}"/>
              </a:ext>
            </a:extLst>
          </p:cNvPr>
          <p:cNvSpPr txBox="1"/>
          <p:nvPr/>
        </p:nvSpPr>
        <p:spPr>
          <a:xfrm>
            <a:off x="1210251" y="2172317"/>
            <a:ext cx="10515600" cy="4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Introduction to sediment transport in rivers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Obstacles to sediment transport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studies to regulate river sediments </a:t>
            </a:r>
            <a:endParaRPr lang="en-US" noProof="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b="1" noProof="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  <a:endParaRPr lang="en-US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" name="Google Shape;112;p2">
            <a:extLst>
              <a:ext uri="{FF2B5EF4-FFF2-40B4-BE49-F238E27FC236}">
                <a16:creationId xmlns:a16="http://schemas.microsoft.com/office/drawing/2014/main" id="{953D191A-0C4A-0D60-B330-1F483C82C6D5}"/>
              </a:ext>
            </a:extLst>
          </p:cNvPr>
          <p:cNvSpPr/>
          <p:nvPr/>
        </p:nvSpPr>
        <p:spPr>
          <a:xfrm>
            <a:off x="601422" y="2323142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lang="en-US" noProof="0" dirty="0"/>
          </a:p>
        </p:txBody>
      </p:sp>
      <p:graphicFrame>
        <p:nvGraphicFramePr>
          <p:cNvPr id="113" name="Google Shape;113;p2">
            <a:extLst>
              <a:ext uri="{FF2B5EF4-FFF2-40B4-BE49-F238E27FC236}">
                <a16:creationId xmlns:a16="http://schemas.microsoft.com/office/drawing/2014/main" id="{CE220AEF-A231-78F1-E25D-9C9AB2E502CB}"/>
              </a:ext>
            </a:extLst>
          </p:cNvPr>
          <p:cNvGraphicFramePr/>
          <p:nvPr/>
        </p:nvGraphicFramePr>
        <p:xfrm>
          <a:off x="-5396" y="693521"/>
          <a:ext cx="12221025" cy="5315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2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1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u="none" strike="noStrike" cap="none" noProof="0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3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" name="Google Shape;114;p2">
            <a:extLst>
              <a:ext uri="{FF2B5EF4-FFF2-40B4-BE49-F238E27FC236}">
                <a16:creationId xmlns:a16="http://schemas.microsoft.com/office/drawing/2014/main" id="{286F70F9-BF1D-89D6-8C89-70585113D526}"/>
              </a:ext>
            </a:extLst>
          </p:cNvPr>
          <p:cNvSpPr/>
          <p:nvPr/>
        </p:nvSpPr>
        <p:spPr>
          <a:xfrm>
            <a:off x="334299" y="1262616"/>
            <a:ext cx="11759089" cy="573293"/>
          </a:xfrm>
          <a:prstGeom prst="roundRect">
            <a:avLst>
              <a:gd name="adj" fmla="val 47681"/>
            </a:avLst>
          </a:prstGeom>
          <a:solidFill>
            <a:srgbClr val="1F5C99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>
            <a:extLst>
              <a:ext uri="{FF2B5EF4-FFF2-40B4-BE49-F238E27FC236}">
                <a16:creationId xmlns:a16="http://schemas.microsoft.com/office/drawing/2014/main" id="{2911AE73-C184-BAE9-90E1-9A3858B66139}"/>
              </a:ext>
            </a:extLst>
          </p:cNvPr>
          <p:cNvSpPr/>
          <p:nvPr/>
        </p:nvSpPr>
        <p:spPr>
          <a:xfrm>
            <a:off x="-5396" y="1262616"/>
            <a:ext cx="247439" cy="573293"/>
          </a:xfrm>
          <a:prstGeom prst="flowChartDelay">
            <a:avLst/>
          </a:prstGeom>
          <a:solidFill>
            <a:srgbClr val="1F5C99"/>
          </a:solidFill>
          <a:ln w="19050" cap="flat" cmpd="sng">
            <a:solidFill>
              <a:srgbClr val="0F465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>
            <a:extLst>
              <a:ext uri="{FF2B5EF4-FFF2-40B4-BE49-F238E27FC236}">
                <a16:creationId xmlns:a16="http://schemas.microsoft.com/office/drawing/2014/main" id="{5AE7701A-A09A-9FE6-E8EE-E45CCE0FB4BC}"/>
              </a:ext>
            </a:extLst>
          </p:cNvPr>
          <p:cNvSpPr txBox="1"/>
          <p:nvPr/>
        </p:nvSpPr>
        <p:spPr>
          <a:xfrm>
            <a:off x="601422" y="1275740"/>
            <a:ext cx="1173325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  <a:latin typeface="Arial"/>
                <a:cs typeface="Arial"/>
              </a:rPr>
              <a:t>Sediment Transport Management in Jucar River Basin, Spain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117" name="Google Shape;117;p2">
            <a:extLst>
              <a:ext uri="{FF2B5EF4-FFF2-40B4-BE49-F238E27FC236}">
                <a16:creationId xmlns:a16="http://schemas.microsoft.com/office/drawing/2014/main" id="{F68A2FA0-6FBA-1892-1D08-EC3A470E6673}"/>
              </a:ext>
            </a:extLst>
          </p:cNvPr>
          <p:cNvSpPr/>
          <p:nvPr/>
        </p:nvSpPr>
        <p:spPr>
          <a:xfrm>
            <a:off x="601422" y="5181869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lang="en-US" noProof="0" dirty="0"/>
          </a:p>
        </p:txBody>
      </p:sp>
      <p:sp>
        <p:nvSpPr>
          <p:cNvPr id="118" name="Google Shape;118;p2">
            <a:extLst>
              <a:ext uri="{FF2B5EF4-FFF2-40B4-BE49-F238E27FC236}">
                <a16:creationId xmlns:a16="http://schemas.microsoft.com/office/drawing/2014/main" id="{25E1D33C-9645-ED30-08DA-FE79FCFAE7FB}"/>
              </a:ext>
            </a:extLst>
          </p:cNvPr>
          <p:cNvSpPr/>
          <p:nvPr/>
        </p:nvSpPr>
        <p:spPr>
          <a:xfrm>
            <a:off x="601422" y="4228960"/>
            <a:ext cx="493726" cy="493726"/>
          </a:xfrm>
          <a:prstGeom prst="ellipse">
            <a:avLst/>
          </a:prstGeom>
          <a:solidFill>
            <a:srgbClr val="FF7D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lang="en-US" noProof="0" dirty="0"/>
          </a:p>
        </p:txBody>
      </p:sp>
      <p:sp>
        <p:nvSpPr>
          <p:cNvPr id="119" name="Google Shape;119;p2">
            <a:extLst>
              <a:ext uri="{FF2B5EF4-FFF2-40B4-BE49-F238E27FC236}">
                <a16:creationId xmlns:a16="http://schemas.microsoft.com/office/drawing/2014/main" id="{34967940-660E-0D62-03BC-BC811CDD8603}"/>
              </a:ext>
            </a:extLst>
          </p:cNvPr>
          <p:cNvSpPr/>
          <p:nvPr/>
        </p:nvSpPr>
        <p:spPr>
          <a:xfrm>
            <a:off x="601422" y="3276051"/>
            <a:ext cx="493726" cy="49372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noProof="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9513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4e38255-2c42-4538-999c-5fd53e8456d2}" enabled="0" method="" siteId="{24e38255-2c42-4538-999c-5fd53e8456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593</Words>
  <Application>Microsoft Office PowerPoint</Application>
  <PresentationFormat>Panorámica</PresentationFormat>
  <Paragraphs>107</Paragraphs>
  <Slides>16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Comic Sans MS</vt:lpstr>
      <vt:lpstr>Geo</vt:lpstr>
      <vt:lpstr>Rockwell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Authorization of river extraction in river Algar weir</vt:lpstr>
      <vt:lpstr>Presentación de PowerPoint</vt:lpstr>
      <vt:lpstr>Presentación de PowerPoint</vt:lpstr>
      <vt:lpstr>Integrated Sediment Transport Management in Jucar River Basin, Spain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Real Llanderal, Emilio</dc:creator>
  <cp:lastModifiedBy>at_extchj196</cp:lastModifiedBy>
  <cp:revision>3</cp:revision>
  <dcterms:created xsi:type="dcterms:W3CDTF">2026-06-11T05:33:40Z</dcterms:created>
  <dcterms:modified xsi:type="dcterms:W3CDTF">2026-07-01T08:31:26Z</dcterms:modified>
</cp:coreProperties>
</file>